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aleway" pitchFamily="2" charset="0"/>
      <p:regular r:id="rId13"/>
      <p:bold r:id="rId14"/>
      <p:italic r:id="rId15"/>
      <p:boldItalic r:id="rId16"/>
    </p:embeddedFont>
    <p:embeddedFont>
      <p:font typeface="Raleway Light" pitchFamily="2" charset="0"/>
      <p:regular r:id="rId17"/>
      <p:italic r:id="rId18"/>
    </p:embeddedFont>
    <p:embeddedFont>
      <p:font typeface="Roboto" panose="02000000000000000000" pitchFamily="2"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984"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2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9327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Feature Engineering: Making Data Machine-Ready!</a:t>
            </a:r>
            <a:endParaRPr lang="en-US" sz="3900" dirty="0"/>
          </a:p>
        </p:txBody>
      </p:sp>
      <p:sp>
        <p:nvSpPr>
          <p:cNvPr id="4" name="Text 1"/>
          <p:cNvSpPr/>
          <p:nvPr/>
        </p:nvSpPr>
        <p:spPr>
          <a:xfrm>
            <a:off x="793790" y="3931087"/>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Welcome to the exciting world of feature engineering! Think of it like this: you wouldn't bake a cake with raw wheat and unpicked strawberries, right? Similarly, machines need data prepared in just the right way before they can learn from it. Feature engineering is how we transform messy, real-world data into the perfect ingredients for machine learning. Let's explore how to turn your data into something truly amazing!</a:t>
            </a:r>
          </a:p>
          <a:p>
            <a:pPr marL="0" indent="0" algn="l">
              <a:lnSpc>
                <a:spcPts val="2500"/>
              </a:lnSpc>
              <a:buNone/>
            </a:pPr>
            <a:endParaRPr lang="en-US" sz="1550" dirty="0">
              <a:solidFill>
                <a:srgbClr val="3C3939"/>
              </a:solidFill>
              <a:latin typeface="Roboto" pitchFamily="34" charset="0"/>
              <a:ea typeface="Roboto" pitchFamily="34" charset="-122"/>
              <a:cs typeface="Roboto" pitchFamily="34" charset="-120"/>
            </a:endParaRPr>
          </a:p>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Python for Machine Learning (Python ML)</a:t>
            </a:r>
          </a:p>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Siva.Jasthi@gmail.com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DFDFE0"/>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675680"/>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Your Feature Engineering Journey Begins!</a:t>
            </a:r>
            <a:endParaRPr lang="en-US" sz="3900" dirty="0"/>
          </a:p>
        </p:txBody>
      </p:sp>
      <p:sp>
        <p:nvSpPr>
          <p:cNvPr id="6" name="Shape 2"/>
          <p:cNvSpPr/>
          <p:nvPr/>
        </p:nvSpPr>
        <p:spPr>
          <a:xfrm>
            <a:off x="793790" y="2213491"/>
            <a:ext cx="3679031" cy="2141815"/>
          </a:xfrm>
          <a:prstGeom prst="roundRect">
            <a:avLst>
              <a:gd name="adj" fmla="val 3892"/>
            </a:avLst>
          </a:prstGeom>
          <a:solidFill>
            <a:srgbClr val="FFFFFF">
              <a:alpha val="95000"/>
            </a:srgbClr>
          </a:solidFill>
          <a:ln w="22860">
            <a:solidFill>
              <a:srgbClr val="C7C7D0"/>
            </a:solidFill>
            <a:prstDash val="solid"/>
          </a:ln>
        </p:spPr>
        <p:txBody>
          <a:bodyPr/>
          <a:lstStyle/>
          <a:p>
            <a:endParaRPr lang="en-US"/>
          </a:p>
        </p:txBody>
      </p:sp>
      <p:sp>
        <p:nvSpPr>
          <p:cNvPr id="7" name="Text 3"/>
          <p:cNvSpPr/>
          <p:nvPr/>
        </p:nvSpPr>
        <p:spPr>
          <a:xfrm>
            <a:off x="1015008" y="243470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Raleway" pitchFamily="34" charset="0"/>
                <a:ea typeface="Raleway" pitchFamily="34" charset="-122"/>
                <a:cs typeface="Raleway" pitchFamily="34" charset="-120"/>
              </a:rPr>
              <a:t>💡</a:t>
            </a:r>
            <a:r>
              <a:rPr lang="en-US" sz="1950" dirty="0">
                <a:solidFill>
                  <a:srgbClr val="3C3939"/>
                </a:solidFill>
                <a:latin typeface="Raleway" pitchFamily="34" charset="0"/>
                <a:ea typeface="Raleway" pitchFamily="34" charset="-122"/>
                <a:cs typeface="Raleway" pitchFamily="34" charset="-120"/>
              </a:rPr>
              <a:t> Remember</a:t>
            </a:r>
            <a:endParaRPr lang="en-US" sz="1950" dirty="0"/>
          </a:p>
        </p:txBody>
      </p:sp>
      <p:sp>
        <p:nvSpPr>
          <p:cNvPr id="8" name="Text 4"/>
          <p:cNvSpPr/>
          <p:nvPr/>
        </p:nvSpPr>
        <p:spPr>
          <a:xfrm>
            <a:off x="1015008" y="2863929"/>
            <a:ext cx="3236595"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Feature engineering is both art and science. Experiment, be creative, and don't be afraid to try different approaches!</a:t>
            </a:r>
            <a:endParaRPr lang="en-US" sz="1550" dirty="0"/>
          </a:p>
        </p:txBody>
      </p:sp>
      <p:sp>
        <p:nvSpPr>
          <p:cNvPr id="9" name="Shape 5"/>
          <p:cNvSpPr/>
          <p:nvPr/>
        </p:nvSpPr>
        <p:spPr>
          <a:xfrm>
            <a:off x="4671179" y="2213491"/>
            <a:ext cx="3679031" cy="2141815"/>
          </a:xfrm>
          <a:prstGeom prst="roundRect">
            <a:avLst>
              <a:gd name="adj" fmla="val 3892"/>
            </a:avLst>
          </a:prstGeom>
          <a:solidFill>
            <a:srgbClr val="FFFFFF">
              <a:alpha val="95000"/>
            </a:srgbClr>
          </a:solidFill>
          <a:ln w="22860">
            <a:solidFill>
              <a:srgbClr val="C7C7D0"/>
            </a:solidFill>
            <a:prstDash val="solid"/>
          </a:ln>
        </p:spPr>
        <p:txBody>
          <a:bodyPr/>
          <a:lstStyle/>
          <a:p>
            <a:endParaRPr lang="en-US"/>
          </a:p>
        </p:txBody>
      </p:sp>
      <p:sp>
        <p:nvSpPr>
          <p:cNvPr id="10" name="Text 6"/>
          <p:cNvSpPr/>
          <p:nvPr/>
        </p:nvSpPr>
        <p:spPr>
          <a:xfrm>
            <a:off x="4892397" y="2434709"/>
            <a:ext cx="2997041"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Raleway" pitchFamily="34" charset="0"/>
                <a:ea typeface="Raleway" pitchFamily="34" charset="-122"/>
                <a:cs typeface="Raleway" pitchFamily="34" charset="-120"/>
              </a:rPr>
              <a:t>🎯</a:t>
            </a:r>
            <a:r>
              <a:rPr lang="en-US" sz="1950" dirty="0">
                <a:solidFill>
                  <a:srgbClr val="3C3939"/>
                </a:solidFill>
                <a:latin typeface="Raleway" pitchFamily="34" charset="0"/>
                <a:ea typeface="Raleway" pitchFamily="34" charset="-122"/>
                <a:cs typeface="Raleway" pitchFamily="34" charset="-120"/>
              </a:rPr>
              <a:t> Practice Makes Perfect</a:t>
            </a:r>
            <a:endParaRPr lang="en-US" sz="1950" dirty="0"/>
          </a:p>
        </p:txBody>
      </p:sp>
      <p:sp>
        <p:nvSpPr>
          <p:cNvPr id="11" name="Text 7"/>
          <p:cNvSpPr/>
          <p:nvPr/>
        </p:nvSpPr>
        <p:spPr>
          <a:xfrm>
            <a:off x="4892397" y="2863929"/>
            <a:ext cx="3236595"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more datasets you work with, the better you'll become at spotting opportunities for feature engineering.</a:t>
            </a:r>
            <a:endParaRPr lang="en-US" sz="1550" dirty="0"/>
          </a:p>
        </p:txBody>
      </p:sp>
      <p:sp>
        <p:nvSpPr>
          <p:cNvPr id="12" name="Shape 8"/>
          <p:cNvSpPr/>
          <p:nvPr/>
        </p:nvSpPr>
        <p:spPr>
          <a:xfrm>
            <a:off x="793790" y="4553664"/>
            <a:ext cx="7556421" cy="1506736"/>
          </a:xfrm>
          <a:prstGeom prst="roundRect">
            <a:avLst>
              <a:gd name="adj" fmla="val 5532"/>
            </a:avLst>
          </a:prstGeom>
          <a:solidFill>
            <a:srgbClr val="FFFFFF">
              <a:alpha val="95000"/>
            </a:srgbClr>
          </a:solidFill>
          <a:ln w="22860">
            <a:solidFill>
              <a:srgbClr val="C7C7D0"/>
            </a:solidFill>
            <a:prstDash val="solid"/>
          </a:ln>
        </p:spPr>
        <p:txBody>
          <a:bodyPr/>
          <a:lstStyle/>
          <a:p>
            <a:endParaRPr lang="en-US"/>
          </a:p>
        </p:txBody>
      </p:sp>
      <p:sp>
        <p:nvSpPr>
          <p:cNvPr id="13" name="Text 9"/>
          <p:cNvSpPr/>
          <p:nvPr/>
        </p:nvSpPr>
        <p:spPr>
          <a:xfrm>
            <a:off x="1015008" y="477488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Raleway" pitchFamily="34" charset="0"/>
                <a:ea typeface="Raleway" pitchFamily="34" charset="-122"/>
                <a:cs typeface="Raleway" pitchFamily="34" charset="-120"/>
              </a:rPr>
              <a:t>🚀</a:t>
            </a:r>
            <a:r>
              <a:rPr lang="en-US" sz="1950" dirty="0">
                <a:solidFill>
                  <a:srgbClr val="3C3939"/>
                </a:solidFill>
                <a:latin typeface="Raleway" pitchFamily="34" charset="0"/>
                <a:ea typeface="Raleway" pitchFamily="34" charset="-122"/>
                <a:cs typeface="Raleway" pitchFamily="34" charset="-120"/>
              </a:rPr>
              <a:t> Next Steps</a:t>
            </a:r>
            <a:endParaRPr lang="en-US" sz="1950" dirty="0"/>
          </a:p>
        </p:txBody>
      </p:sp>
      <p:sp>
        <p:nvSpPr>
          <p:cNvPr id="14" name="Text 10"/>
          <p:cNvSpPr/>
          <p:nvPr/>
        </p:nvSpPr>
        <p:spPr>
          <a:xfrm>
            <a:off x="1015008" y="5204103"/>
            <a:ext cx="7113984"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Start with simple transformations, then gradually try more advanced techniques. Document what works and what doesn't!</a:t>
            </a:r>
            <a:endParaRPr lang="en-US" sz="1550" dirty="0"/>
          </a:p>
        </p:txBody>
      </p:sp>
      <p:sp>
        <p:nvSpPr>
          <p:cNvPr id="15" name="Text 11"/>
          <p:cNvSpPr/>
          <p:nvPr/>
        </p:nvSpPr>
        <p:spPr>
          <a:xfrm>
            <a:off x="793790" y="6283643"/>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Feature engineering can make or break a machine learning project—it's often more important than choosing the perfect algorithm! With these tools in your toolkit, you're ready to transform raw data into machine learning gold. Now get out there and engineer some amazing features! </a:t>
            </a:r>
            <a:r>
              <a:rPr lang="en-US" sz="1550" dirty="0">
                <a:solidFill>
                  <a:srgbClr val="000000"/>
                </a:solidFill>
                <a:latin typeface="Roboto" pitchFamily="34" charset="0"/>
                <a:ea typeface="Roboto" pitchFamily="34" charset="-122"/>
                <a:cs typeface="Roboto" pitchFamily="34" charset="-120"/>
              </a:rPr>
              <a: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743188"/>
            <a:ext cx="1936433" cy="373142"/>
          </a:xfrm>
          <a:prstGeom prst="roundRect">
            <a:avLst>
              <a:gd name="adj" fmla="val 17872"/>
            </a:avLst>
          </a:prstGeom>
          <a:solidFill>
            <a:srgbClr val="E1E1EA"/>
          </a:solidFill>
          <a:ln/>
        </p:spPr>
        <p:txBody>
          <a:bodyPr/>
          <a:lstStyle/>
          <a:p>
            <a:endParaRPr 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850344"/>
            <a:ext cx="158710" cy="158710"/>
          </a:xfrm>
          <a:prstGeom prst="rect">
            <a:avLst/>
          </a:prstGeom>
        </p:spPr>
      </p:pic>
      <p:sp>
        <p:nvSpPr>
          <p:cNvPr id="4" name="Text 1"/>
          <p:cNvSpPr/>
          <p:nvPr/>
        </p:nvSpPr>
        <p:spPr>
          <a:xfrm>
            <a:off x="1150858" y="802719"/>
            <a:ext cx="1460302" cy="254079"/>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DATA PREPARATION</a:t>
            </a:r>
            <a:endParaRPr lang="en-US" sz="1250" dirty="0"/>
          </a:p>
        </p:txBody>
      </p:sp>
      <p:sp>
        <p:nvSpPr>
          <p:cNvPr id="5" name="Text 2"/>
          <p:cNvSpPr/>
          <p:nvPr/>
        </p:nvSpPr>
        <p:spPr>
          <a:xfrm>
            <a:off x="793790" y="1195626"/>
            <a:ext cx="9753600"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Handling Missing Data: Filling in the Blanks</a:t>
            </a:r>
            <a:endParaRPr lang="en-US" sz="3900" dirty="0"/>
          </a:p>
        </p:txBody>
      </p:sp>
      <p:sp>
        <p:nvSpPr>
          <p:cNvPr id="6" name="Text 3"/>
          <p:cNvSpPr/>
          <p:nvPr/>
        </p:nvSpPr>
        <p:spPr>
          <a:xfrm>
            <a:off x="793790" y="2291953"/>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Imagine you're doing a survey about favorite ice cream flavors, but some students forgot to answer! That's missing data. In real datasets, information is often incomplete—maybe a sensor failed, someone skipped a question, or data got lost during collection.</a:t>
            </a:r>
            <a:endParaRPr lang="en-US" sz="1550" dirty="0"/>
          </a:p>
        </p:txBody>
      </p:sp>
      <p:sp>
        <p:nvSpPr>
          <p:cNvPr id="7" name="Text 4"/>
          <p:cNvSpPr/>
          <p:nvPr/>
        </p:nvSpPr>
        <p:spPr>
          <a:xfrm>
            <a:off x="793790" y="3740706"/>
            <a:ext cx="7632025"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We have several clever strategies to handle this:</a:t>
            </a:r>
            <a:endParaRPr lang="en-US" sz="1550" dirty="0"/>
          </a:p>
        </p:txBody>
      </p:sp>
      <p:sp>
        <p:nvSpPr>
          <p:cNvPr id="8" name="Text 5"/>
          <p:cNvSpPr/>
          <p:nvPr/>
        </p:nvSpPr>
        <p:spPr>
          <a:xfrm>
            <a:off x="793790" y="4236839"/>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Delete it:</a:t>
            </a:r>
            <a:r>
              <a:rPr lang="en-US" sz="1550" dirty="0">
                <a:solidFill>
                  <a:srgbClr val="3C3939"/>
                </a:solidFill>
                <a:latin typeface="Roboto" pitchFamily="34" charset="0"/>
                <a:ea typeface="Roboto" pitchFamily="34" charset="-122"/>
                <a:cs typeface="Roboto" pitchFamily="34" charset="-120"/>
              </a:rPr>
              <a:t> Remove rows with missing values (but only if you have plenty of data left!)</a:t>
            </a:r>
            <a:endParaRPr lang="en-US" sz="1550" dirty="0"/>
          </a:p>
        </p:txBody>
      </p:sp>
      <p:sp>
        <p:nvSpPr>
          <p:cNvPr id="9" name="Text 6"/>
          <p:cNvSpPr/>
          <p:nvPr/>
        </p:nvSpPr>
        <p:spPr>
          <a:xfrm>
            <a:off x="793790" y="4941332"/>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Fill with average:</a:t>
            </a:r>
            <a:r>
              <a:rPr lang="en-US" sz="1550" dirty="0">
                <a:solidFill>
                  <a:srgbClr val="3C3939"/>
                </a:solidFill>
                <a:latin typeface="Roboto" pitchFamily="34" charset="0"/>
                <a:ea typeface="Roboto" pitchFamily="34" charset="-122"/>
                <a:cs typeface="Roboto" pitchFamily="34" charset="-120"/>
              </a:rPr>
              <a:t> Replace missing numbers with the mean or median</a:t>
            </a:r>
            <a:endParaRPr lang="en-US" sz="1550" dirty="0"/>
          </a:p>
        </p:txBody>
      </p:sp>
      <p:sp>
        <p:nvSpPr>
          <p:cNvPr id="10" name="Text 7"/>
          <p:cNvSpPr/>
          <p:nvPr/>
        </p:nvSpPr>
        <p:spPr>
          <a:xfrm>
            <a:off x="793790" y="5328285"/>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Fill with most common:</a:t>
            </a:r>
            <a:r>
              <a:rPr lang="en-US" sz="1550" dirty="0">
                <a:solidFill>
                  <a:srgbClr val="3C3939"/>
                </a:solidFill>
                <a:latin typeface="Roboto" pitchFamily="34" charset="0"/>
                <a:ea typeface="Roboto" pitchFamily="34" charset="-122"/>
                <a:cs typeface="Roboto" pitchFamily="34" charset="-120"/>
              </a:rPr>
              <a:t> Use the most frequent value for categories</a:t>
            </a:r>
            <a:endParaRPr lang="en-US" sz="1550" dirty="0"/>
          </a:p>
        </p:txBody>
      </p:sp>
      <p:sp>
        <p:nvSpPr>
          <p:cNvPr id="11" name="Text 8"/>
          <p:cNvSpPr/>
          <p:nvPr/>
        </p:nvSpPr>
        <p:spPr>
          <a:xfrm>
            <a:off x="793790" y="5715238"/>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Forward fill:</a:t>
            </a:r>
            <a:r>
              <a:rPr lang="en-US" sz="1550" dirty="0">
                <a:solidFill>
                  <a:srgbClr val="3C3939"/>
                </a:solidFill>
                <a:latin typeface="Roboto" pitchFamily="34" charset="0"/>
                <a:ea typeface="Roboto" pitchFamily="34" charset="-122"/>
                <a:cs typeface="Roboto" pitchFamily="34" charset="-120"/>
              </a:rPr>
              <a:t> Copy the previous value (great for time-series data)</a:t>
            </a:r>
            <a:endParaRPr lang="en-US" sz="1550" dirty="0"/>
          </a:p>
        </p:txBody>
      </p:sp>
      <p:sp>
        <p:nvSpPr>
          <p:cNvPr id="12" name="Text 9"/>
          <p:cNvSpPr/>
          <p:nvPr/>
        </p:nvSpPr>
        <p:spPr>
          <a:xfrm>
            <a:off x="793790" y="6211372"/>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Choosing the right method depends on your data and how much is missing. It's like being a data detective—you need to figure out the best way to complete the puzzle!</a:t>
            </a:r>
            <a:endParaRPr lang="en-US" sz="1550" dirty="0"/>
          </a:p>
        </p:txBody>
      </p:sp>
      <p:pic>
        <p:nvPicPr>
          <p:cNvPr id="13" name="Image 1" descr="preencoded.png"/>
          <p:cNvPicPr>
            <a:picLocks noChangeAspect="1"/>
          </p:cNvPicPr>
          <p:nvPr/>
        </p:nvPicPr>
        <p:blipFill>
          <a:blip r:embed="rId5"/>
          <a:stretch>
            <a:fillRect/>
          </a:stretch>
        </p:blipFill>
        <p:spPr>
          <a:xfrm>
            <a:off x="8917543" y="2336602"/>
            <a:ext cx="4926568" cy="49265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421368"/>
            <a:ext cx="2239804" cy="388382"/>
          </a:xfrm>
          <a:prstGeom prst="roundRect">
            <a:avLst>
              <a:gd name="adj" fmla="val 17171"/>
            </a:avLst>
          </a:prstGeom>
          <a:noFill/>
          <a:ln w="7620">
            <a:solidFill>
              <a:srgbClr val="1B1B27"/>
            </a:solidFill>
            <a:prstDash val="solid"/>
          </a:ln>
        </p:spPr>
        <p:txBody>
          <a:bodyPr/>
          <a:lstStyle/>
          <a:p>
            <a:endParaRPr 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472" y="1536144"/>
            <a:ext cx="158710" cy="158710"/>
          </a:xfrm>
          <a:prstGeom prst="rect">
            <a:avLst/>
          </a:prstGeom>
        </p:spPr>
      </p:pic>
      <p:sp>
        <p:nvSpPr>
          <p:cNvPr id="4" name="Text 1"/>
          <p:cNvSpPr/>
          <p:nvPr/>
        </p:nvSpPr>
        <p:spPr>
          <a:xfrm>
            <a:off x="1158478" y="1488519"/>
            <a:ext cx="1748433" cy="254079"/>
          </a:xfrm>
          <a:prstGeom prst="rect">
            <a:avLst/>
          </a:prstGeom>
          <a:noFill/>
          <a:ln/>
        </p:spPr>
        <p:txBody>
          <a:bodyPr wrap="none" lIns="0" tIns="0" rIns="0" bIns="0" rtlCol="0" anchor="t"/>
          <a:lstStyle/>
          <a:p>
            <a:pPr marL="0" indent="0" algn="l">
              <a:lnSpc>
                <a:spcPts val="2000"/>
              </a:lnSpc>
              <a:buNone/>
            </a:pPr>
            <a:r>
              <a:rPr lang="en-US" sz="1250" dirty="0">
                <a:solidFill>
                  <a:srgbClr val="1B1B27"/>
                </a:solidFill>
                <a:latin typeface="Roboto" pitchFamily="34" charset="0"/>
                <a:ea typeface="Roboto" pitchFamily="34" charset="-122"/>
                <a:cs typeface="Roboto" pitchFamily="34" charset="-120"/>
              </a:rPr>
              <a:t>ENCODING CATEGORIES</a:t>
            </a:r>
            <a:endParaRPr lang="en-US" sz="1250" dirty="0"/>
          </a:p>
        </p:txBody>
      </p:sp>
      <p:sp>
        <p:nvSpPr>
          <p:cNvPr id="5" name="Text 2"/>
          <p:cNvSpPr/>
          <p:nvPr/>
        </p:nvSpPr>
        <p:spPr>
          <a:xfrm>
            <a:off x="793790" y="1889046"/>
            <a:ext cx="10353913"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Label Encoding: Turning Words into Numbers</a:t>
            </a:r>
            <a:endParaRPr lang="en-US" sz="3900" dirty="0"/>
          </a:p>
        </p:txBody>
      </p:sp>
      <p:sp>
        <p:nvSpPr>
          <p:cNvPr id="6" name="Shape 3"/>
          <p:cNvSpPr/>
          <p:nvPr/>
        </p:nvSpPr>
        <p:spPr>
          <a:xfrm>
            <a:off x="793790" y="2806779"/>
            <a:ext cx="4215289" cy="2825591"/>
          </a:xfrm>
          <a:prstGeom prst="roundRect">
            <a:avLst>
              <a:gd name="adj" fmla="val 2950"/>
            </a:avLst>
          </a:prstGeom>
          <a:solidFill>
            <a:srgbClr val="E1E1EA"/>
          </a:solidFill>
          <a:ln w="7620">
            <a:solidFill>
              <a:srgbClr val="C7C7D0"/>
            </a:solidFill>
            <a:prstDash val="solid"/>
          </a:ln>
        </p:spPr>
        <p:txBody>
          <a:bodyPr/>
          <a:lstStyle/>
          <a:p>
            <a:endParaRPr lang="en-US"/>
          </a:p>
        </p:txBody>
      </p:sp>
      <p:sp>
        <p:nvSpPr>
          <p:cNvPr id="7" name="Shape 4"/>
          <p:cNvSpPr/>
          <p:nvPr/>
        </p:nvSpPr>
        <p:spPr>
          <a:xfrm>
            <a:off x="999768" y="3012758"/>
            <a:ext cx="595313" cy="595313"/>
          </a:xfrm>
          <a:prstGeom prst="roundRect">
            <a:avLst>
              <a:gd name="adj" fmla="val 15358451"/>
            </a:avLst>
          </a:prstGeom>
          <a:solidFill>
            <a:srgbClr val="1B1B27"/>
          </a:solidFill>
          <a:ln/>
        </p:spPr>
        <p:txBody>
          <a:bodyPr/>
          <a:lstStyle/>
          <a:p>
            <a:endParaRPr lang="en-US"/>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79" y="3176349"/>
            <a:ext cx="267891" cy="267891"/>
          </a:xfrm>
          <a:prstGeom prst="rect">
            <a:avLst/>
          </a:prstGeom>
        </p:spPr>
      </p:pic>
      <p:sp>
        <p:nvSpPr>
          <p:cNvPr id="9" name="Text 5"/>
          <p:cNvSpPr/>
          <p:nvPr/>
        </p:nvSpPr>
        <p:spPr>
          <a:xfrm>
            <a:off x="999768" y="380642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Fruits</a:t>
            </a:r>
            <a:endParaRPr lang="en-US" sz="1950" dirty="0"/>
          </a:p>
        </p:txBody>
      </p:sp>
      <p:sp>
        <p:nvSpPr>
          <p:cNvPr id="10" name="Text 6"/>
          <p:cNvSpPr/>
          <p:nvPr/>
        </p:nvSpPr>
        <p:spPr>
          <a:xfrm>
            <a:off x="999768" y="4235648"/>
            <a:ext cx="380333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Apple → 0</a:t>
            </a:r>
            <a:endParaRPr lang="en-US" sz="1550" dirty="0"/>
          </a:p>
        </p:txBody>
      </p:sp>
      <p:sp>
        <p:nvSpPr>
          <p:cNvPr id="11" name="Text 7"/>
          <p:cNvSpPr/>
          <p:nvPr/>
        </p:nvSpPr>
        <p:spPr>
          <a:xfrm>
            <a:off x="999768" y="4672251"/>
            <a:ext cx="380333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Banana → 1</a:t>
            </a:r>
            <a:endParaRPr lang="en-US" sz="1550" dirty="0"/>
          </a:p>
        </p:txBody>
      </p:sp>
      <p:sp>
        <p:nvSpPr>
          <p:cNvPr id="12" name="Text 8"/>
          <p:cNvSpPr/>
          <p:nvPr/>
        </p:nvSpPr>
        <p:spPr>
          <a:xfrm>
            <a:off x="999768" y="5108853"/>
            <a:ext cx="380333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Cherry → 2</a:t>
            </a:r>
            <a:endParaRPr lang="en-US" sz="1550" dirty="0"/>
          </a:p>
        </p:txBody>
      </p:sp>
      <p:sp>
        <p:nvSpPr>
          <p:cNvPr id="13" name="Shape 9"/>
          <p:cNvSpPr/>
          <p:nvPr/>
        </p:nvSpPr>
        <p:spPr>
          <a:xfrm>
            <a:off x="5207437" y="2806779"/>
            <a:ext cx="4215408" cy="2825591"/>
          </a:xfrm>
          <a:prstGeom prst="roundRect">
            <a:avLst>
              <a:gd name="adj" fmla="val 2950"/>
            </a:avLst>
          </a:prstGeom>
          <a:solidFill>
            <a:srgbClr val="E1E1EA"/>
          </a:solidFill>
          <a:ln w="7620">
            <a:solidFill>
              <a:srgbClr val="C7C7D0"/>
            </a:solidFill>
            <a:prstDash val="solid"/>
          </a:ln>
        </p:spPr>
        <p:txBody>
          <a:bodyPr/>
          <a:lstStyle/>
          <a:p>
            <a:endParaRPr lang="en-US"/>
          </a:p>
        </p:txBody>
      </p:sp>
      <p:sp>
        <p:nvSpPr>
          <p:cNvPr id="14" name="Shape 10"/>
          <p:cNvSpPr/>
          <p:nvPr/>
        </p:nvSpPr>
        <p:spPr>
          <a:xfrm>
            <a:off x="5413415" y="3012758"/>
            <a:ext cx="595313" cy="595313"/>
          </a:xfrm>
          <a:prstGeom prst="roundRect">
            <a:avLst>
              <a:gd name="adj" fmla="val 15358451"/>
            </a:avLst>
          </a:prstGeom>
          <a:solidFill>
            <a:srgbClr val="1B1B27"/>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7126" y="3176349"/>
            <a:ext cx="267891" cy="267891"/>
          </a:xfrm>
          <a:prstGeom prst="rect">
            <a:avLst/>
          </a:prstGeom>
        </p:spPr>
      </p:pic>
      <p:sp>
        <p:nvSpPr>
          <p:cNvPr id="16" name="Text 11"/>
          <p:cNvSpPr/>
          <p:nvPr/>
        </p:nvSpPr>
        <p:spPr>
          <a:xfrm>
            <a:off x="5413415" y="380642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T-Shirt Sizes</a:t>
            </a:r>
            <a:endParaRPr lang="en-US" sz="1950" dirty="0"/>
          </a:p>
        </p:txBody>
      </p:sp>
      <p:sp>
        <p:nvSpPr>
          <p:cNvPr id="17" name="Text 12"/>
          <p:cNvSpPr/>
          <p:nvPr/>
        </p:nvSpPr>
        <p:spPr>
          <a:xfrm>
            <a:off x="5413415" y="4235648"/>
            <a:ext cx="3803452"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Small → 0</a:t>
            </a:r>
            <a:endParaRPr lang="en-US" sz="1550" dirty="0"/>
          </a:p>
        </p:txBody>
      </p:sp>
      <p:sp>
        <p:nvSpPr>
          <p:cNvPr id="18" name="Text 13"/>
          <p:cNvSpPr/>
          <p:nvPr/>
        </p:nvSpPr>
        <p:spPr>
          <a:xfrm>
            <a:off x="5413415" y="4672251"/>
            <a:ext cx="3803452"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Medium → 1</a:t>
            </a:r>
            <a:endParaRPr lang="en-US" sz="1550" dirty="0"/>
          </a:p>
        </p:txBody>
      </p:sp>
      <p:sp>
        <p:nvSpPr>
          <p:cNvPr id="19" name="Text 14"/>
          <p:cNvSpPr/>
          <p:nvPr/>
        </p:nvSpPr>
        <p:spPr>
          <a:xfrm>
            <a:off x="5413415" y="5108853"/>
            <a:ext cx="3803452"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Large → 2</a:t>
            </a:r>
            <a:endParaRPr lang="en-US" sz="1550" dirty="0"/>
          </a:p>
        </p:txBody>
      </p:sp>
      <p:sp>
        <p:nvSpPr>
          <p:cNvPr id="20" name="Shape 15"/>
          <p:cNvSpPr/>
          <p:nvPr/>
        </p:nvSpPr>
        <p:spPr>
          <a:xfrm>
            <a:off x="9621203" y="2806779"/>
            <a:ext cx="4215289" cy="2825591"/>
          </a:xfrm>
          <a:prstGeom prst="roundRect">
            <a:avLst>
              <a:gd name="adj" fmla="val 2950"/>
            </a:avLst>
          </a:prstGeom>
          <a:solidFill>
            <a:srgbClr val="E1E1EA"/>
          </a:solidFill>
          <a:ln w="7620">
            <a:solidFill>
              <a:srgbClr val="C7C7D0"/>
            </a:solidFill>
            <a:prstDash val="solid"/>
          </a:ln>
        </p:spPr>
        <p:txBody>
          <a:bodyPr/>
          <a:lstStyle/>
          <a:p>
            <a:endParaRPr lang="en-US"/>
          </a:p>
        </p:txBody>
      </p:sp>
      <p:sp>
        <p:nvSpPr>
          <p:cNvPr id="21" name="Shape 16"/>
          <p:cNvSpPr/>
          <p:nvPr/>
        </p:nvSpPr>
        <p:spPr>
          <a:xfrm>
            <a:off x="9827181" y="3012758"/>
            <a:ext cx="595313" cy="595313"/>
          </a:xfrm>
          <a:prstGeom prst="roundRect">
            <a:avLst>
              <a:gd name="adj" fmla="val 15358451"/>
            </a:avLst>
          </a:prstGeom>
          <a:solidFill>
            <a:srgbClr val="1B1B27"/>
          </a:solidFill>
          <a:ln/>
        </p:spPr>
        <p:txBody>
          <a:bodyPr/>
          <a:lstStyle/>
          <a:p>
            <a:endParaRPr lang="en-US"/>
          </a:p>
        </p:txBody>
      </p:sp>
      <p:pic>
        <p:nvPicPr>
          <p:cNvPr id="2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90892" y="3176349"/>
            <a:ext cx="267891" cy="267891"/>
          </a:xfrm>
          <a:prstGeom prst="rect">
            <a:avLst/>
          </a:prstGeom>
        </p:spPr>
      </p:pic>
      <p:sp>
        <p:nvSpPr>
          <p:cNvPr id="23" name="Text 17"/>
          <p:cNvSpPr/>
          <p:nvPr/>
        </p:nvSpPr>
        <p:spPr>
          <a:xfrm>
            <a:off x="9827181" y="380642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Ratings</a:t>
            </a:r>
            <a:endParaRPr lang="en-US" sz="1950" dirty="0"/>
          </a:p>
        </p:txBody>
      </p:sp>
      <p:sp>
        <p:nvSpPr>
          <p:cNvPr id="24" name="Text 18"/>
          <p:cNvSpPr/>
          <p:nvPr/>
        </p:nvSpPr>
        <p:spPr>
          <a:xfrm>
            <a:off x="9827181" y="4235648"/>
            <a:ext cx="380333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Poor → 0</a:t>
            </a:r>
            <a:endParaRPr lang="en-US" sz="1550" dirty="0"/>
          </a:p>
        </p:txBody>
      </p:sp>
      <p:sp>
        <p:nvSpPr>
          <p:cNvPr id="25" name="Text 19"/>
          <p:cNvSpPr/>
          <p:nvPr/>
        </p:nvSpPr>
        <p:spPr>
          <a:xfrm>
            <a:off x="9827181" y="4672251"/>
            <a:ext cx="380333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Good → 1</a:t>
            </a:r>
            <a:endParaRPr lang="en-US" sz="1550" dirty="0"/>
          </a:p>
        </p:txBody>
      </p:sp>
      <p:sp>
        <p:nvSpPr>
          <p:cNvPr id="26" name="Text 20"/>
          <p:cNvSpPr/>
          <p:nvPr/>
        </p:nvSpPr>
        <p:spPr>
          <a:xfrm>
            <a:off x="9827181" y="5108853"/>
            <a:ext cx="380333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Excellent → 2</a:t>
            </a:r>
            <a:endParaRPr lang="en-US" sz="1550" dirty="0"/>
          </a:p>
        </p:txBody>
      </p:sp>
      <p:sp>
        <p:nvSpPr>
          <p:cNvPr id="27" name="Text 21"/>
          <p:cNvSpPr/>
          <p:nvPr/>
        </p:nvSpPr>
        <p:spPr>
          <a:xfrm>
            <a:off x="793790" y="5855613"/>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Computers don't understand words like "cat" or "dog"—they only speak the language of numbers! Label encoding is our translator. It assigns each unique category a number, starting from 0. It's perfect when your categories have a natural order (like small, medium, large), but be careful—the computer might think "2" is twice as good as "1" when that's not always true!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6724" y="313968"/>
            <a:ext cx="5844659" cy="356830"/>
          </a:xfrm>
          <a:prstGeom prst="rect">
            <a:avLst/>
          </a:prstGeom>
          <a:noFill/>
          <a:ln/>
        </p:spPr>
        <p:txBody>
          <a:bodyPr wrap="none" lIns="0" tIns="0" rIns="0" bIns="0" rtlCol="0" anchor="t"/>
          <a:lstStyle/>
          <a:p>
            <a:pPr marL="0" indent="0" algn="l">
              <a:lnSpc>
                <a:spcPts val="2800"/>
              </a:lnSpc>
              <a:buNone/>
            </a:pPr>
            <a:r>
              <a:rPr lang="en-US" sz="2200" dirty="0">
                <a:solidFill>
                  <a:srgbClr val="1B1B27"/>
                </a:solidFill>
                <a:latin typeface="Raleway" pitchFamily="34" charset="0"/>
                <a:ea typeface="Raleway" pitchFamily="34" charset="-122"/>
                <a:cs typeface="Raleway" pitchFamily="34" charset="-120"/>
              </a:rPr>
              <a:t>One-Hot Encoding: Creating Binary Columns</a:t>
            </a:r>
            <a:endParaRPr lang="en-US" sz="2200" dirty="0"/>
          </a:p>
        </p:txBody>
      </p:sp>
      <p:sp>
        <p:nvSpPr>
          <p:cNvPr id="3" name="Text 1"/>
          <p:cNvSpPr/>
          <p:nvPr/>
        </p:nvSpPr>
        <p:spPr>
          <a:xfrm>
            <a:off x="456724" y="944761"/>
            <a:ext cx="6719173" cy="365284"/>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latin typeface="Roboto" pitchFamily="34" charset="0"/>
                <a:ea typeface="Roboto" pitchFamily="34" charset="-122"/>
                <a:cs typeface="Roboto" pitchFamily="34" charset="-120"/>
              </a:rPr>
              <a:t>Sometimes categories don't have an order—think about pets: is a "dog" greater than a "cat"? Of course not! That's when one-hot encoding comes to the rescue.</a:t>
            </a:r>
            <a:endParaRPr lang="en-US" sz="850" dirty="0"/>
          </a:p>
        </p:txBody>
      </p:sp>
      <p:sp>
        <p:nvSpPr>
          <p:cNvPr id="4" name="Text 2"/>
          <p:cNvSpPr/>
          <p:nvPr/>
        </p:nvSpPr>
        <p:spPr>
          <a:xfrm>
            <a:off x="456724" y="1412796"/>
            <a:ext cx="6719173" cy="365284"/>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latin typeface="Roboto" pitchFamily="34" charset="0"/>
                <a:ea typeface="Roboto" pitchFamily="34" charset="-122"/>
                <a:cs typeface="Roboto" pitchFamily="34" charset="-120"/>
              </a:rPr>
              <a:t>Instead of assigning numbers, we create </a:t>
            </a:r>
            <a:r>
              <a:rPr lang="en-US" sz="850" b="1" dirty="0">
                <a:solidFill>
                  <a:srgbClr val="3C3939"/>
                </a:solidFill>
                <a:latin typeface="Roboto" pitchFamily="34" charset="0"/>
                <a:ea typeface="Roboto" pitchFamily="34" charset="-122"/>
                <a:cs typeface="Roboto" pitchFamily="34" charset="-120"/>
              </a:rPr>
              <a:t>separate columns</a:t>
            </a:r>
            <a:r>
              <a:rPr lang="en-US" sz="850" dirty="0">
                <a:solidFill>
                  <a:srgbClr val="3C3939"/>
                </a:solidFill>
                <a:latin typeface="Roboto" pitchFamily="34" charset="0"/>
                <a:ea typeface="Roboto" pitchFamily="34" charset="-122"/>
                <a:cs typeface="Roboto" pitchFamily="34" charset="-120"/>
              </a:rPr>
              <a:t> for each category. Each column gets a 1 (yes, this applies) or 0 (nope, not this one). It's like having individual light switches for each option!</a:t>
            </a:r>
            <a:endParaRPr lang="en-US" sz="850" dirty="0"/>
          </a:p>
        </p:txBody>
      </p:sp>
      <p:sp>
        <p:nvSpPr>
          <p:cNvPr id="5" name="Text 3"/>
          <p:cNvSpPr/>
          <p:nvPr/>
        </p:nvSpPr>
        <p:spPr>
          <a:xfrm>
            <a:off x="456724" y="1880830"/>
            <a:ext cx="6719173" cy="365284"/>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latin typeface="Roboto" pitchFamily="34" charset="0"/>
                <a:ea typeface="Roboto" pitchFamily="34" charset="-122"/>
                <a:cs typeface="Roboto" pitchFamily="34" charset="-120"/>
              </a:rPr>
              <a:t>Here's the magic: if you have a pet column with Cat, Dog, and Fish, you create three new columns. If someone has a dog, the "Dog" column gets a 1, while "Cat" and "Fish" get 0s. This prevents the computer from thinking one pet is "bigger" or "better" than another!</a:t>
            </a:r>
            <a:endParaRPr lang="en-US" sz="850" dirty="0"/>
          </a:p>
        </p:txBody>
      </p:sp>
      <p:pic>
        <p:nvPicPr>
          <p:cNvPr id="6" name="Image 0" descr="preencoded.png"/>
          <p:cNvPicPr>
            <a:picLocks noChangeAspect="1"/>
          </p:cNvPicPr>
          <p:nvPr/>
        </p:nvPicPr>
        <p:blipFill>
          <a:blip r:embed="rId3"/>
          <a:stretch>
            <a:fillRect/>
          </a:stretch>
        </p:blipFill>
        <p:spPr>
          <a:xfrm>
            <a:off x="7462123" y="970478"/>
            <a:ext cx="6719173" cy="6719173"/>
          </a:xfrm>
          <a:prstGeom prst="rect">
            <a:avLst/>
          </a:prstGeom>
        </p:spPr>
      </p:pic>
      <p:sp>
        <p:nvSpPr>
          <p:cNvPr id="7" name="Shape 4"/>
          <p:cNvSpPr/>
          <p:nvPr/>
        </p:nvSpPr>
        <p:spPr>
          <a:xfrm>
            <a:off x="456724" y="7946588"/>
            <a:ext cx="13716953" cy="485061"/>
          </a:xfrm>
          <a:prstGeom prst="roundRect">
            <a:avLst>
              <a:gd name="adj" fmla="val 9889"/>
            </a:avLst>
          </a:prstGeom>
          <a:solidFill>
            <a:srgbClr val="D2D2E0"/>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570905" y="8111133"/>
            <a:ext cx="142637" cy="114181"/>
          </a:xfrm>
          <a:prstGeom prst="rect">
            <a:avLst/>
          </a:prstGeom>
        </p:spPr>
      </p:pic>
      <p:sp>
        <p:nvSpPr>
          <p:cNvPr id="9" name="Text 5"/>
          <p:cNvSpPr/>
          <p:nvPr/>
        </p:nvSpPr>
        <p:spPr>
          <a:xfrm>
            <a:off x="827723" y="8089225"/>
            <a:ext cx="13231773" cy="182642"/>
          </a:xfrm>
          <a:prstGeom prst="rect">
            <a:avLst/>
          </a:prstGeom>
          <a:noFill/>
          <a:ln/>
        </p:spPr>
        <p:txBody>
          <a:bodyPr wrap="none" lIns="0" tIns="0" rIns="0" bIns="0" rtlCol="0" anchor="t"/>
          <a:lstStyle/>
          <a:p>
            <a:pPr marL="0" indent="0" algn="l">
              <a:lnSpc>
                <a:spcPts val="1400"/>
              </a:lnSpc>
              <a:buNone/>
            </a:pPr>
            <a:r>
              <a:rPr lang="en-US" sz="850" b="1" dirty="0">
                <a:solidFill>
                  <a:srgbClr val="000000"/>
                </a:solidFill>
                <a:latin typeface="Roboto" pitchFamily="34" charset="0"/>
                <a:ea typeface="Roboto" pitchFamily="34" charset="-122"/>
                <a:cs typeface="Roboto" pitchFamily="34" charset="-120"/>
              </a:rPr>
              <a:t>Pro tip:</a:t>
            </a:r>
            <a:r>
              <a:rPr lang="en-US" sz="850" dirty="0">
                <a:solidFill>
                  <a:srgbClr val="000000"/>
                </a:solidFill>
                <a:latin typeface="Roboto" pitchFamily="34" charset="0"/>
                <a:ea typeface="Roboto" pitchFamily="34" charset="-122"/>
                <a:cs typeface="Roboto" pitchFamily="34" charset="-120"/>
              </a:rPr>
              <a:t> One-hot encoding can create lots of columns if you have many categories. For example, if you have 100 different cities, you'll get 100 new columns! That's when you might want to consider other techniques.</a:t>
            </a: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2253853"/>
            <a:ext cx="1554718" cy="373142"/>
          </a:xfrm>
          <a:prstGeom prst="roundRect">
            <a:avLst>
              <a:gd name="adj" fmla="val 17872"/>
            </a:avLst>
          </a:prstGeom>
          <a:solidFill>
            <a:srgbClr val="E1E1EA"/>
          </a:solidFill>
          <a:ln/>
        </p:spPr>
        <p:txBody>
          <a:bodyPr/>
          <a:lstStyle/>
          <a:p>
            <a:endParaRPr 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2361009"/>
            <a:ext cx="158710" cy="158710"/>
          </a:xfrm>
          <a:prstGeom prst="rect">
            <a:avLst/>
          </a:prstGeom>
        </p:spPr>
      </p:pic>
      <p:sp>
        <p:nvSpPr>
          <p:cNvPr id="4" name="Text 1"/>
          <p:cNvSpPr/>
          <p:nvPr/>
        </p:nvSpPr>
        <p:spPr>
          <a:xfrm>
            <a:off x="1150858" y="2313384"/>
            <a:ext cx="1078587" cy="254079"/>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SCALING DATA</a:t>
            </a:r>
            <a:endParaRPr lang="en-US" sz="1250" dirty="0"/>
          </a:p>
        </p:txBody>
      </p:sp>
      <p:sp>
        <p:nvSpPr>
          <p:cNvPr id="5" name="Text 2"/>
          <p:cNvSpPr/>
          <p:nvPr/>
        </p:nvSpPr>
        <p:spPr>
          <a:xfrm>
            <a:off x="793790" y="2706291"/>
            <a:ext cx="8658106"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Standardization: Making Data Play Fair</a:t>
            </a:r>
            <a:endParaRPr lang="en-US" sz="3900" dirty="0"/>
          </a:p>
        </p:txBody>
      </p:sp>
      <p:sp>
        <p:nvSpPr>
          <p:cNvPr id="6" name="Text 3"/>
          <p:cNvSpPr/>
          <p:nvPr/>
        </p:nvSpPr>
        <p:spPr>
          <a:xfrm>
            <a:off x="793790" y="362402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Imagine you're comparing students by both their age (like 12-14 years) and their allowance (maybe $5-$100 per month). The allowance numbers are WAY bigger! Some machine learning algorithms might think allowance is more important just because the numbers are larger. That's not fair!</a:t>
            </a:r>
            <a:endParaRPr lang="en-US" sz="1550" dirty="0"/>
          </a:p>
        </p:txBody>
      </p:sp>
      <p:sp>
        <p:nvSpPr>
          <p:cNvPr id="7" name="Text 4"/>
          <p:cNvSpPr/>
          <p:nvPr/>
        </p:nvSpPr>
        <p:spPr>
          <a:xfrm>
            <a:off x="793790" y="448234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Standardization fixes this by transforming all your features to have a </a:t>
            </a:r>
            <a:r>
              <a:rPr lang="en-US" sz="1550" b="1" dirty="0">
                <a:solidFill>
                  <a:srgbClr val="3C3939"/>
                </a:solidFill>
                <a:latin typeface="Roboto" pitchFamily="34" charset="0"/>
                <a:ea typeface="Roboto" pitchFamily="34" charset="-122"/>
                <a:cs typeface="Roboto" pitchFamily="34" charset="-120"/>
              </a:rPr>
              <a:t>mean of 0</a:t>
            </a:r>
            <a:r>
              <a:rPr lang="en-US" sz="1550" dirty="0">
                <a:solidFill>
                  <a:srgbClr val="3C3939"/>
                </a:solidFill>
                <a:latin typeface="Roboto" pitchFamily="34" charset="0"/>
                <a:ea typeface="Roboto" pitchFamily="34" charset="-122"/>
                <a:cs typeface="Roboto" pitchFamily="34" charset="-120"/>
              </a:rPr>
              <a:t> and a </a:t>
            </a:r>
            <a:r>
              <a:rPr lang="en-US" sz="1550" b="1" dirty="0">
                <a:solidFill>
                  <a:srgbClr val="3C3939"/>
                </a:solidFill>
                <a:latin typeface="Roboto" pitchFamily="34" charset="0"/>
                <a:ea typeface="Roboto" pitchFamily="34" charset="-122"/>
                <a:cs typeface="Roboto" pitchFamily="34" charset="-120"/>
              </a:rPr>
              <a:t>standard deviation of 1</a:t>
            </a:r>
            <a:r>
              <a:rPr lang="en-US" sz="1550" dirty="0">
                <a:solidFill>
                  <a:srgbClr val="3C3939"/>
                </a:solidFill>
                <a:latin typeface="Roboto" pitchFamily="34" charset="0"/>
                <a:ea typeface="Roboto" pitchFamily="34" charset="-122"/>
                <a:cs typeface="Roboto" pitchFamily="34" charset="-120"/>
              </a:rPr>
              <a:t>. It's like converting everything to the same scale. Think of it as making sure everyone's voice gets heard equally, regardless of how big their numbers originally were.</a:t>
            </a:r>
            <a:endParaRPr lang="en-US" sz="1550" dirty="0"/>
          </a:p>
        </p:txBody>
      </p:sp>
      <p:sp>
        <p:nvSpPr>
          <p:cNvPr id="8" name="Text 5"/>
          <p:cNvSpPr/>
          <p:nvPr/>
        </p:nvSpPr>
        <p:spPr>
          <a:xfrm>
            <a:off x="793790" y="534066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After standardization, your data might have negative values and typically ranges from about -3 to +3. This is perfect for algorithms like Support Vector Machines and Neural Networks that need features on similar scales.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42787"/>
            <a:ext cx="8168878"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Normalization: Squeezing into 0 to 1</a:t>
            </a:r>
            <a:endParaRPr lang="en-US" sz="3900" dirty="0"/>
          </a:p>
        </p:txBody>
      </p:sp>
      <p:pic>
        <p:nvPicPr>
          <p:cNvPr id="3" name="Image 0" descr="preencoded.png"/>
          <p:cNvPicPr>
            <a:picLocks noChangeAspect="1"/>
          </p:cNvPicPr>
          <p:nvPr/>
        </p:nvPicPr>
        <p:blipFill>
          <a:blip r:embed="rId3"/>
          <a:stretch>
            <a:fillRect/>
          </a:stretch>
        </p:blipFill>
        <p:spPr>
          <a:xfrm>
            <a:off x="793790" y="2359700"/>
            <a:ext cx="4347567" cy="793790"/>
          </a:xfrm>
          <a:prstGeom prst="rect">
            <a:avLst/>
          </a:prstGeom>
        </p:spPr>
      </p:pic>
      <p:sp>
        <p:nvSpPr>
          <p:cNvPr id="4" name="Text 1"/>
          <p:cNvSpPr/>
          <p:nvPr/>
        </p:nvSpPr>
        <p:spPr>
          <a:xfrm>
            <a:off x="992148" y="335184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Original Data</a:t>
            </a:r>
            <a:endParaRPr lang="en-US" sz="1950" dirty="0"/>
          </a:p>
        </p:txBody>
      </p:sp>
      <p:sp>
        <p:nvSpPr>
          <p:cNvPr id="5" name="Text 2"/>
          <p:cNvSpPr/>
          <p:nvPr/>
        </p:nvSpPr>
        <p:spPr>
          <a:xfrm>
            <a:off x="992148" y="3781068"/>
            <a:ext cx="395085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Heights: 140cm to 180cm</a:t>
            </a:r>
            <a:endParaRPr lang="en-US" sz="1550" dirty="0"/>
          </a:p>
        </p:txBody>
      </p:sp>
      <p:sp>
        <p:nvSpPr>
          <p:cNvPr id="6" name="Text 3"/>
          <p:cNvSpPr/>
          <p:nvPr/>
        </p:nvSpPr>
        <p:spPr>
          <a:xfrm>
            <a:off x="992148" y="4217670"/>
            <a:ext cx="395085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Weights: 35kg to 75kg</a:t>
            </a:r>
            <a:endParaRPr lang="en-US" sz="1550" dirty="0"/>
          </a:p>
        </p:txBody>
      </p:sp>
      <p:sp>
        <p:nvSpPr>
          <p:cNvPr id="7" name="Text 4"/>
          <p:cNvSpPr/>
          <p:nvPr/>
        </p:nvSpPr>
        <p:spPr>
          <a:xfrm>
            <a:off x="992148" y="4654272"/>
            <a:ext cx="395085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Test scores: 60 to 100</a:t>
            </a:r>
            <a:endParaRPr lang="en-US" sz="1550" dirty="0"/>
          </a:p>
        </p:txBody>
      </p:sp>
      <p:pic>
        <p:nvPicPr>
          <p:cNvPr id="8" name="Image 1" descr="preencoded.png"/>
          <p:cNvPicPr>
            <a:picLocks noChangeAspect="1"/>
          </p:cNvPicPr>
          <p:nvPr/>
        </p:nvPicPr>
        <p:blipFill>
          <a:blip r:embed="rId4"/>
          <a:stretch>
            <a:fillRect/>
          </a:stretch>
        </p:blipFill>
        <p:spPr>
          <a:xfrm>
            <a:off x="5141357" y="2359700"/>
            <a:ext cx="4347567" cy="793790"/>
          </a:xfrm>
          <a:prstGeom prst="rect">
            <a:avLst/>
          </a:prstGeom>
        </p:spPr>
      </p:pic>
      <p:sp>
        <p:nvSpPr>
          <p:cNvPr id="9" name="Text 5"/>
          <p:cNvSpPr/>
          <p:nvPr/>
        </p:nvSpPr>
        <p:spPr>
          <a:xfrm>
            <a:off x="5339715" y="335184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Normalization</a:t>
            </a:r>
            <a:endParaRPr lang="en-US" sz="1950" dirty="0"/>
          </a:p>
        </p:txBody>
      </p:sp>
      <p:sp>
        <p:nvSpPr>
          <p:cNvPr id="10" name="Text 6"/>
          <p:cNvSpPr/>
          <p:nvPr/>
        </p:nvSpPr>
        <p:spPr>
          <a:xfrm>
            <a:off x="5339715" y="3781068"/>
            <a:ext cx="395085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Apply the formula: (value - min) / (max - min)</a:t>
            </a:r>
            <a:endParaRPr lang="en-US" sz="1550" dirty="0"/>
          </a:p>
        </p:txBody>
      </p:sp>
      <p:sp>
        <p:nvSpPr>
          <p:cNvPr id="11" name="Text 7"/>
          <p:cNvSpPr/>
          <p:nvPr/>
        </p:nvSpPr>
        <p:spPr>
          <a:xfrm>
            <a:off x="5339715" y="4217670"/>
            <a:ext cx="395085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Everything transforms!</a:t>
            </a:r>
            <a:endParaRPr lang="en-US" sz="1550" dirty="0"/>
          </a:p>
        </p:txBody>
      </p:sp>
      <p:pic>
        <p:nvPicPr>
          <p:cNvPr id="12" name="Image 2" descr="preencoded.png"/>
          <p:cNvPicPr>
            <a:picLocks noChangeAspect="1"/>
          </p:cNvPicPr>
          <p:nvPr/>
        </p:nvPicPr>
        <p:blipFill>
          <a:blip r:embed="rId5"/>
          <a:stretch>
            <a:fillRect/>
          </a:stretch>
        </p:blipFill>
        <p:spPr>
          <a:xfrm>
            <a:off x="9488924" y="2359700"/>
            <a:ext cx="4347567" cy="793790"/>
          </a:xfrm>
          <a:prstGeom prst="rect">
            <a:avLst/>
          </a:prstGeom>
        </p:spPr>
      </p:pic>
      <p:sp>
        <p:nvSpPr>
          <p:cNvPr id="13" name="Text 8"/>
          <p:cNvSpPr/>
          <p:nvPr/>
        </p:nvSpPr>
        <p:spPr>
          <a:xfrm>
            <a:off x="9687282" y="335184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Normalized Data</a:t>
            </a:r>
            <a:endParaRPr lang="en-US" sz="1950" dirty="0"/>
          </a:p>
        </p:txBody>
      </p:sp>
      <p:sp>
        <p:nvSpPr>
          <p:cNvPr id="14" name="Text 9"/>
          <p:cNvSpPr/>
          <p:nvPr/>
        </p:nvSpPr>
        <p:spPr>
          <a:xfrm>
            <a:off x="9687282" y="3781068"/>
            <a:ext cx="395085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Heights: 0 to 1</a:t>
            </a:r>
            <a:endParaRPr lang="en-US" sz="1550" dirty="0"/>
          </a:p>
        </p:txBody>
      </p:sp>
      <p:sp>
        <p:nvSpPr>
          <p:cNvPr id="15" name="Text 10"/>
          <p:cNvSpPr/>
          <p:nvPr/>
        </p:nvSpPr>
        <p:spPr>
          <a:xfrm>
            <a:off x="9687282" y="4217670"/>
            <a:ext cx="395085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Weights: 0 to 1</a:t>
            </a:r>
            <a:endParaRPr lang="en-US" sz="1550" dirty="0"/>
          </a:p>
        </p:txBody>
      </p:sp>
      <p:sp>
        <p:nvSpPr>
          <p:cNvPr id="16" name="Text 11"/>
          <p:cNvSpPr/>
          <p:nvPr/>
        </p:nvSpPr>
        <p:spPr>
          <a:xfrm>
            <a:off x="9687282" y="4654272"/>
            <a:ext cx="395085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Test scores: 0 to 1</a:t>
            </a:r>
            <a:endParaRPr lang="en-US" sz="1550" dirty="0"/>
          </a:p>
        </p:txBody>
      </p:sp>
      <p:sp>
        <p:nvSpPr>
          <p:cNvPr id="17" name="Text 12"/>
          <p:cNvSpPr/>
          <p:nvPr/>
        </p:nvSpPr>
        <p:spPr>
          <a:xfrm>
            <a:off x="793790" y="539341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Normalization is like standardization's cousin, but with a different approach. Instead of centering around zero, it </a:t>
            </a:r>
            <a:r>
              <a:rPr lang="en-US" sz="1550" b="1" dirty="0">
                <a:solidFill>
                  <a:srgbClr val="3C3939"/>
                </a:solidFill>
                <a:latin typeface="Roboto" pitchFamily="34" charset="0"/>
                <a:ea typeface="Roboto" pitchFamily="34" charset="-122"/>
                <a:cs typeface="Roboto" pitchFamily="34" charset="-120"/>
              </a:rPr>
              <a:t>squeezes all values into a range between 0 and 1</a:t>
            </a:r>
            <a:r>
              <a:rPr lang="en-US" sz="1550" dirty="0">
                <a:solidFill>
                  <a:srgbClr val="3C3939"/>
                </a:solidFill>
                <a:latin typeface="Roboto" pitchFamily="34" charset="0"/>
                <a:ea typeface="Roboto" pitchFamily="34" charset="-122"/>
                <a:cs typeface="Roboto" pitchFamily="34" charset="-120"/>
              </a:rPr>
              <a:t>. The smallest value becomes 0, the largest becomes 1, and everything else fits proportionally in between.</a:t>
            </a:r>
            <a:endParaRPr lang="en-US" sz="1550" dirty="0"/>
          </a:p>
        </p:txBody>
      </p:sp>
      <p:sp>
        <p:nvSpPr>
          <p:cNvPr id="18" name="Text 13"/>
          <p:cNvSpPr/>
          <p:nvPr/>
        </p:nvSpPr>
        <p:spPr>
          <a:xfrm>
            <a:off x="793790" y="625173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This is super useful when you need your data bounded (stuck within limits), like when working with images or neural networks. It's also easier to interpret—you can think of normalized values as percentages!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966192"/>
            <a:ext cx="2171700" cy="388382"/>
          </a:xfrm>
          <a:prstGeom prst="roundRect">
            <a:avLst>
              <a:gd name="adj" fmla="val 17171"/>
            </a:avLst>
          </a:prstGeom>
          <a:noFill/>
          <a:ln w="7620">
            <a:solidFill>
              <a:srgbClr val="1B1B27"/>
            </a:solidFill>
            <a:prstDash val="solid"/>
          </a:ln>
        </p:spPr>
        <p:txBody>
          <a:bodyPr/>
          <a:lstStyle/>
          <a:p>
            <a:endParaRPr lang="en-US"/>
          </a:p>
        </p:txBody>
      </p:sp>
      <p:sp>
        <p:nvSpPr>
          <p:cNvPr id="3" name="Text 1"/>
          <p:cNvSpPr/>
          <p:nvPr/>
        </p:nvSpPr>
        <p:spPr>
          <a:xfrm>
            <a:off x="920472" y="1033343"/>
            <a:ext cx="1918335" cy="254079"/>
          </a:xfrm>
          <a:prstGeom prst="rect">
            <a:avLst/>
          </a:prstGeom>
          <a:noFill/>
          <a:ln/>
        </p:spPr>
        <p:txBody>
          <a:bodyPr wrap="none" lIns="0" tIns="0" rIns="0" bIns="0" rtlCol="0" anchor="t"/>
          <a:lstStyle/>
          <a:p>
            <a:pPr marL="0" indent="0" algn="l">
              <a:lnSpc>
                <a:spcPts val="2000"/>
              </a:lnSpc>
              <a:buNone/>
            </a:pPr>
            <a:r>
              <a:rPr lang="en-US" sz="1250" dirty="0">
                <a:solidFill>
                  <a:srgbClr val="1B1B27"/>
                </a:solidFill>
                <a:latin typeface="Roboto" pitchFamily="34" charset="0"/>
                <a:ea typeface="Roboto" pitchFamily="34" charset="-122"/>
                <a:cs typeface="Roboto" pitchFamily="34" charset="-120"/>
              </a:rPr>
              <a:t>CREATING NEW FEATURES</a:t>
            </a:r>
            <a:endParaRPr lang="en-US" sz="1250" dirty="0"/>
          </a:p>
        </p:txBody>
      </p:sp>
      <p:sp>
        <p:nvSpPr>
          <p:cNvPr id="4" name="Text 2"/>
          <p:cNvSpPr/>
          <p:nvPr/>
        </p:nvSpPr>
        <p:spPr>
          <a:xfrm>
            <a:off x="793790" y="1433870"/>
            <a:ext cx="9161145"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Feature Creation: Becoming a Data Chef</a:t>
            </a:r>
            <a:endParaRPr lang="en-US" sz="3900" dirty="0"/>
          </a:p>
        </p:txBody>
      </p:sp>
      <p:sp>
        <p:nvSpPr>
          <p:cNvPr id="5" name="Text 3"/>
          <p:cNvSpPr/>
          <p:nvPr/>
        </p:nvSpPr>
        <p:spPr>
          <a:xfrm>
            <a:off x="793790" y="2530197"/>
            <a:ext cx="6955631"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This is where feature engineering gets really creative! Feature creation means inventing </a:t>
            </a:r>
            <a:r>
              <a:rPr lang="en-US" sz="1550" b="1" dirty="0">
                <a:solidFill>
                  <a:srgbClr val="3C3939"/>
                </a:solidFill>
                <a:latin typeface="Roboto" pitchFamily="34" charset="0"/>
                <a:ea typeface="Roboto" pitchFamily="34" charset="-122"/>
                <a:cs typeface="Roboto" pitchFamily="34" charset="-120"/>
              </a:rPr>
              <a:t>brand new columns</a:t>
            </a:r>
            <a:r>
              <a:rPr lang="en-US" sz="1550" dirty="0">
                <a:solidFill>
                  <a:srgbClr val="3C3939"/>
                </a:solidFill>
                <a:latin typeface="Roboto" pitchFamily="34" charset="0"/>
                <a:ea typeface="Roboto" pitchFamily="34" charset="-122"/>
                <a:cs typeface="Roboto" pitchFamily="34" charset="-120"/>
              </a:rPr>
              <a:t> from existing data that might help your model learn better. You're like a chef combining ingredients to create something delicious!</a:t>
            </a:r>
            <a:endParaRPr lang="en-US" sz="1550" dirty="0"/>
          </a:p>
        </p:txBody>
      </p:sp>
      <p:sp>
        <p:nvSpPr>
          <p:cNvPr id="6" name="Text 4"/>
          <p:cNvSpPr/>
          <p:nvPr/>
        </p:nvSpPr>
        <p:spPr>
          <a:xfrm>
            <a:off x="793790" y="3978950"/>
            <a:ext cx="695563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Here are some tasty examples:</a:t>
            </a:r>
            <a:endParaRPr lang="en-US" sz="1550" dirty="0"/>
          </a:p>
        </p:txBody>
      </p:sp>
      <p:sp>
        <p:nvSpPr>
          <p:cNvPr id="7" name="Text 5"/>
          <p:cNvSpPr/>
          <p:nvPr/>
        </p:nvSpPr>
        <p:spPr>
          <a:xfrm>
            <a:off x="793790" y="4475083"/>
            <a:ext cx="695563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Mathematical combinations:</a:t>
            </a:r>
            <a:r>
              <a:rPr lang="en-US" sz="1550" dirty="0">
                <a:solidFill>
                  <a:srgbClr val="3C3939"/>
                </a:solidFill>
                <a:latin typeface="Roboto" pitchFamily="34" charset="0"/>
                <a:ea typeface="Roboto" pitchFamily="34" charset="-122"/>
                <a:cs typeface="Roboto" pitchFamily="34" charset="-120"/>
              </a:rPr>
              <a:t> If you have "length" and "width," create "area" by multiplying them</a:t>
            </a:r>
            <a:endParaRPr lang="en-US" sz="1550" dirty="0"/>
          </a:p>
        </p:txBody>
      </p:sp>
      <p:sp>
        <p:nvSpPr>
          <p:cNvPr id="8" name="Text 6"/>
          <p:cNvSpPr/>
          <p:nvPr/>
        </p:nvSpPr>
        <p:spPr>
          <a:xfrm>
            <a:off x="793790" y="5179576"/>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Date features:</a:t>
            </a:r>
            <a:r>
              <a:rPr lang="en-US" sz="1550" dirty="0">
                <a:solidFill>
                  <a:srgbClr val="3C3939"/>
                </a:solidFill>
                <a:latin typeface="Roboto" pitchFamily="34" charset="0"/>
                <a:ea typeface="Roboto" pitchFamily="34" charset="-122"/>
                <a:cs typeface="Roboto" pitchFamily="34" charset="-120"/>
              </a:rPr>
              <a:t> From a birthday, extract "age," "birth_month," or "is_weekend"</a:t>
            </a:r>
            <a:endParaRPr lang="en-US" sz="1550" dirty="0"/>
          </a:p>
        </p:txBody>
      </p:sp>
      <p:sp>
        <p:nvSpPr>
          <p:cNvPr id="9" name="Text 7"/>
          <p:cNvSpPr/>
          <p:nvPr/>
        </p:nvSpPr>
        <p:spPr>
          <a:xfrm>
            <a:off x="793790" y="5566529"/>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Text features:</a:t>
            </a:r>
            <a:r>
              <a:rPr lang="en-US" sz="1550" dirty="0">
                <a:solidFill>
                  <a:srgbClr val="3C3939"/>
                </a:solidFill>
                <a:latin typeface="Roboto" pitchFamily="34" charset="0"/>
                <a:ea typeface="Roboto" pitchFamily="34" charset="-122"/>
                <a:cs typeface="Roboto" pitchFamily="34" charset="-120"/>
              </a:rPr>
              <a:t> From reviews, count words, find mentions of specific topics</a:t>
            </a:r>
            <a:endParaRPr lang="en-US" sz="1550" dirty="0"/>
          </a:p>
        </p:txBody>
      </p:sp>
      <p:sp>
        <p:nvSpPr>
          <p:cNvPr id="10" name="Text 8"/>
          <p:cNvSpPr/>
          <p:nvPr/>
        </p:nvSpPr>
        <p:spPr>
          <a:xfrm>
            <a:off x="793790" y="5953482"/>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Ratio features:</a:t>
            </a:r>
            <a:r>
              <a:rPr lang="en-US" sz="1550" dirty="0">
                <a:solidFill>
                  <a:srgbClr val="3C3939"/>
                </a:solidFill>
                <a:latin typeface="Roboto" pitchFamily="34" charset="0"/>
                <a:ea typeface="Roboto" pitchFamily="34" charset="-122"/>
                <a:cs typeface="Roboto" pitchFamily="34" charset="-120"/>
              </a:rPr>
              <a:t> Like "points per game" from total points and games played</a:t>
            </a:r>
            <a:endParaRPr lang="en-US" sz="1550" dirty="0"/>
          </a:p>
        </p:txBody>
      </p:sp>
      <p:sp>
        <p:nvSpPr>
          <p:cNvPr id="11" name="Text 9"/>
          <p:cNvSpPr/>
          <p:nvPr/>
        </p:nvSpPr>
        <p:spPr>
          <a:xfrm>
            <a:off x="793790" y="6449616"/>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key is thinking about what information might be hiding in your data that could help predict your target. Get creative and experiment!</a:t>
            </a:r>
            <a:endParaRPr lang="en-US" sz="1550" dirty="0"/>
          </a:p>
        </p:txBody>
      </p:sp>
      <p:pic>
        <p:nvPicPr>
          <p:cNvPr id="12" name="Image 0" descr="preencoded.png"/>
          <p:cNvPicPr>
            <a:picLocks noChangeAspect="1"/>
          </p:cNvPicPr>
          <p:nvPr/>
        </p:nvPicPr>
        <p:blipFill>
          <a:blip r:embed="rId3"/>
          <a:stretch>
            <a:fillRect/>
          </a:stretch>
        </p:blipFill>
        <p:spPr>
          <a:xfrm>
            <a:off x="8241149" y="2574846"/>
            <a:ext cx="3572470" cy="19846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35261"/>
            <a:ext cx="9616678"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Feature Selection: Choosing Your All-Stars</a:t>
            </a:r>
            <a:endParaRPr lang="en-US" sz="3900" dirty="0"/>
          </a:p>
        </p:txBody>
      </p:sp>
      <p:sp>
        <p:nvSpPr>
          <p:cNvPr id="3" name="Text 1"/>
          <p:cNvSpPr/>
          <p:nvPr/>
        </p:nvSpPr>
        <p:spPr>
          <a:xfrm>
            <a:off x="793790" y="215217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Not all features are created equal! Some are MVP-level helpful, while others are just sitting on the bench doing nothing (or worse, confusing your model). Feature selection is the process of picking only the </a:t>
            </a:r>
            <a:r>
              <a:rPr lang="en-US" sz="1550" b="1" dirty="0">
                <a:solidFill>
                  <a:srgbClr val="3C3939"/>
                </a:solidFill>
                <a:latin typeface="Roboto" pitchFamily="34" charset="0"/>
                <a:ea typeface="Roboto" pitchFamily="34" charset="-122"/>
                <a:cs typeface="Roboto" pitchFamily="34" charset="-120"/>
              </a:rPr>
              <a:t>most useful features</a:t>
            </a:r>
            <a:r>
              <a:rPr lang="en-US" sz="1550" dirty="0">
                <a:solidFill>
                  <a:srgbClr val="3C3939"/>
                </a:solidFill>
                <a:latin typeface="Roboto" pitchFamily="34" charset="0"/>
                <a:ea typeface="Roboto" pitchFamily="34" charset="-122"/>
                <a:cs typeface="Roboto" pitchFamily="34" charset="-120"/>
              </a:rPr>
              <a:t> and dropping the rest.</a:t>
            </a:r>
            <a:endParaRPr lang="en-US" sz="1550" dirty="0"/>
          </a:p>
        </p:txBody>
      </p:sp>
      <p:sp>
        <p:nvSpPr>
          <p:cNvPr id="4" name="Text 2"/>
          <p:cNvSpPr/>
          <p:nvPr/>
        </p:nvSpPr>
        <p:spPr>
          <a:xfrm>
            <a:off x="793790" y="301049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aleway Light" pitchFamily="34" charset="0"/>
                <a:ea typeface="Raleway Light" pitchFamily="34" charset="-122"/>
                <a:cs typeface="Raleway Light" pitchFamily="34" charset="-120"/>
              </a:rPr>
              <a:t>01</a:t>
            </a:r>
            <a:endParaRPr lang="en-US" sz="1550" dirty="0"/>
          </a:p>
        </p:txBody>
      </p:sp>
      <p:sp>
        <p:nvSpPr>
          <p:cNvPr id="5" name="Shape 3"/>
          <p:cNvSpPr/>
          <p:nvPr/>
        </p:nvSpPr>
        <p:spPr>
          <a:xfrm>
            <a:off x="793790" y="3324820"/>
            <a:ext cx="6422231" cy="22860"/>
          </a:xfrm>
          <a:prstGeom prst="rect">
            <a:avLst/>
          </a:prstGeom>
          <a:solidFill>
            <a:srgbClr val="1B1B27"/>
          </a:solidFill>
          <a:ln/>
        </p:spPr>
        <p:txBody>
          <a:bodyPr/>
          <a:lstStyle/>
          <a:p>
            <a:endParaRPr lang="en-US"/>
          </a:p>
        </p:txBody>
      </p:sp>
      <p:sp>
        <p:nvSpPr>
          <p:cNvPr id="6" name="Text 4"/>
          <p:cNvSpPr/>
          <p:nvPr/>
        </p:nvSpPr>
        <p:spPr>
          <a:xfrm>
            <a:off x="793790" y="3469719"/>
            <a:ext cx="3597354"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Remove Low Variance Features</a:t>
            </a:r>
            <a:endParaRPr lang="en-US" sz="1950" dirty="0"/>
          </a:p>
        </p:txBody>
      </p:sp>
      <p:sp>
        <p:nvSpPr>
          <p:cNvPr id="7" name="Text 5"/>
          <p:cNvSpPr/>
          <p:nvPr/>
        </p:nvSpPr>
        <p:spPr>
          <a:xfrm>
            <a:off x="793790" y="3898940"/>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If a column has almost the same value everywhere, it won't help predict anything</a:t>
            </a:r>
            <a:endParaRPr lang="en-US" sz="1550" dirty="0"/>
          </a:p>
        </p:txBody>
      </p:sp>
      <p:sp>
        <p:nvSpPr>
          <p:cNvPr id="8" name="Text 6"/>
          <p:cNvSpPr/>
          <p:nvPr/>
        </p:nvSpPr>
        <p:spPr>
          <a:xfrm>
            <a:off x="7414379" y="301049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aleway Light" pitchFamily="34" charset="0"/>
                <a:ea typeface="Raleway Light" pitchFamily="34" charset="-122"/>
                <a:cs typeface="Raleway Light" pitchFamily="34" charset="-120"/>
              </a:rPr>
              <a:t>02</a:t>
            </a:r>
            <a:endParaRPr lang="en-US" sz="1550" dirty="0"/>
          </a:p>
        </p:txBody>
      </p:sp>
      <p:sp>
        <p:nvSpPr>
          <p:cNvPr id="9" name="Shape 7"/>
          <p:cNvSpPr/>
          <p:nvPr/>
        </p:nvSpPr>
        <p:spPr>
          <a:xfrm>
            <a:off x="7414379" y="3324820"/>
            <a:ext cx="6422231" cy="22860"/>
          </a:xfrm>
          <a:prstGeom prst="rect">
            <a:avLst/>
          </a:prstGeom>
          <a:solidFill>
            <a:srgbClr val="1B1B27"/>
          </a:solidFill>
          <a:ln/>
        </p:spPr>
        <p:txBody>
          <a:bodyPr/>
          <a:lstStyle/>
          <a:p>
            <a:endParaRPr lang="en-US"/>
          </a:p>
        </p:txBody>
      </p:sp>
      <p:sp>
        <p:nvSpPr>
          <p:cNvPr id="10" name="Text 8"/>
          <p:cNvSpPr/>
          <p:nvPr/>
        </p:nvSpPr>
        <p:spPr>
          <a:xfrm>
            <a:off x="7414379" y="346971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Check Correlation</a:t>
            </a:r>
            <a:endParaRPr lang="en-US" sz="1950" dirty="0"/>
          </a:p>
        </p:txBody>
      </p:sp>
      <p:sp>
        <p:nvSpPr>
          <p:cNvPr id="11" name="Text 9"/>
          <p:cNvSpPr/>
          <p:nvPr/>
        </p:nvSpPr>
        <p:spPr>
          <a:xfrm>
            <a:off x="7414379" y="3898940"/>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Find which features are most related to your target variable</a:t>
            </a:r>
            <a:endParaRPr lang="en-US" sz="1550" dirty="0"/>
          </a:p>
        </p:txBody>
      </p:sp>
      <p:sp>
        <p:nvSpPr>
          <p:cNvPr id="12" name="Text 10"/>
          <p:cNvSpPr/>
          <p:nvPr/>
        </p:nvSpPr>
        <p:spPr>
          <a:xfrm>
            <a:off x="793790" y="488120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aleway Light" pitchFamily="34" charset="0"/>
                <a:ea typeface="Raleway Light" pitchFamily="34" charset="-122"/>
                <a:cs typeface="Raleway Light" pitchFamily="34" charset="-120"/>
              </a:rPr>
              <a:t>03</a:t>
            </a:r>
            <a:endParaRPr lang="en-US" sz="1550" dirty="0"/>
          </a:p>
        </p:txBody>
      </p:sp>
      <p:sp>
        <p:nvSpPr>
          <p:cNvPr id="13" name="Shape 11"/>
          <p:cNvSpPr/>
          <p:nvPr/>
        </p:nvSpPr>
        <p:spPr>
          <a:xfrm>
            <a:off x="793790" y="5195530"/>
            <a:ext cx="6422231" cy="22860"/>
          </a:xfrm>
          <a:prstGeom prst="rect">
            <a:avLst/>
          </a:prstGeom>
          <a:solidFill>
            <a:srgbClr val="1B1B27"/>
          </a:solidFill>
          <a:ln/>
        </p:spPr>
        <p:txBody>
          <a:bodyPr/>
          <a:lstStyle/>
          <a:p>
            <a:endParaRPr lang="en-US"/>
          </a:p>
        </p:txBody>
      </p:sp>
      <p:sp>
        <p:nvSpPr>
          <p:cNvPr id="14" name="Text 12"/>
          <p:cNvSpPr/>
          <p:nvPr/>
        </p:nvSpPr>
        <p:spPr>
          <a:xfrm>
            <a:off x="793790" y="5340429"/>
            <a:ext cx="3336488"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Remove Redundant Features</a:t>
            </a:r>
            <a:endParaRPr lang="en-US" sz="1950" dirty="0"/>
          </a:p>
        </p:txBody>
      </p:sp>
      <p:sp>
        <p:nvSpPr>
          <p:cNvPr id="15" name="Text 13"/>
          <p:cNvSpPr/>
          <p:nvPr/>
        </p:nvSpPr>
        <p:spPr>
          <a:xfrm>
            <a:off x="793790" y="5769650"/>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If two features tell you the same thing, you only need one!</a:t>
            </a:r>
            <a:endParaRPr lang="en-US" sz="1550" dirty="0"/>
          </a:p>
        </p:txBody>
      </p:sp>
      <p:sp>
        <p:nvSpPr>
          <p:cNvPr id="16" name="Text 14"/>
          <p:cNvSpPr/>
          <p:nvPr/>
        </p:nvSpPr>
        <p:spPr>
          <a:xfrm>
            <a:off x="7414379" y="488120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aleway Light" pitchFamily="34" charset="0"/>
                <a:ea typeface="Raleway Light" pitchFamily="34" charset="-122"/>
                <a:cs typeface="Raleway Light" pitchFamily="34" charset="-120"/>
              </a:rPr>
              <a:t>04</a:t>
            </a:r>
            <a:endParaRPr lang="en-US" sz="1550" dirty="0"/>
          </a:p>
        </p:txBody>
      </p:sp>
      <p:sp>
        <p:nvSpPr>
          <p:cNvPr id="17" name="Shape 15"/>
          <p:cNvSpPr/>
          <p:nvPr/>
        </p:nvSpPr>
        <p:spPr>
          <a:xfrm>
            <a:off x="7414379" y="5195530"/>
            <a:ext cx="6422231" cy="22860"/>
          </a:xfrm>
          <a:prstGeom prst="rect">
            <a:avLst/>
          </a:prstGeom>
          <a:solidFill>
            <a:srgbClr val="1B1B27"/>
          </a:solidFill>
          <a:ln/>
        </p:spPr>
        <p:txBody>
          <a:bodyPr/>
          <a:lstStyle/>
          <a:p>
            <a:endParaRPr lang="en-US"/>
          </a:p>
        </p:txBody>
      </p:sp>
      <p:sp>
        <p:nvSpPr>
          <p:cNvPr id="18" name="Text 16"/>
          <p:cNvSpPr/>
          <p:nvPr/>
        </p:nvSpPr>
        <p:spPr>
          <a:xfrm>
            <a:off x="7414379" y="5340429"/>
            <a:ext cx="2772966"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Use Feature Importance</a:t>
            </a:r>
            <a:endParaRPr lang="en-US" sz="1950" dirty="0"/>
          </a:p>
        </p:txBody>
      </p:sp>
      <p:sp>
        <p:nvSpPr>
          <p:cNvPr id="19" name="Text 17"/>
          <p:cNvSpPr/>
          <p:nvPr/>
        </p:nvSpPr>
        <p:spPr>
          <a:xfrm>
            <a:off x="7414379" y="5769650"/>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Train a model and ask it which features mattered most</a:t>
            </a:r>
            <a:endParaRPr lang="en-US" sz="1550" dirty="0"/>
          </a:p>
        </p:txBody>
      </p:sp>
      <p:sp>
        <p:nvSpPr>
          <p:cNvPr id="20" name="Text 18"/>
          <p:cNvSpPr/>
          <p:nvPr/>
        </p:nvSpPr>
        <p:spPr>
          <a:xfrm>
            <a:off x="793790" y="645926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Why bother? More features mean more computation time and potential for overfitting. By selecting only the best features, you make your model faster, simpler, and often more accurate. It's quality over quantity!</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59368"/>
            <a:ext cx="10469761"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Putting It All Together: The Feature Engineering Workflow</a:t>
            </a:r>
            <a:endParaRPr lang="en-US" sz="3100" dirty="0"/>
          </a:p>
        </p:txBody>
      </p:sp>
      <p:sp>
        <p:nvSpPr>
          <p:cNvPr id="3" name="Shape 1"/>
          <p:cNvSpPr/>
          <p:nvPr/>
        </p:nvSpPr>
        <p:spPr>
          <a:xfrm>
            <a:off x="7303770" y="1409462"/>
            <a:ext cx="22860" cy="6160651"/>
          </a:xfrm>
          <a:prstGeom prst="roundRect">
            <a:avLst>
              <a:gd name="adj" fmla="val 291721"/>
            </a:avLst>
          </a:prstGeom>
          <a:solidFill>
            <a:srgbClr val="C7C7D0"/>
          </a:solidFill>
          <a:ln/>
        </p:spPr>
        <p:txBody>
          <a:bodyPr/>
          <a:lstStyle/>
          <a:p>
            <a:endParaRPr lang="en-US"/>
          </a:p>
        </p:txBody>
      </p:sp>
      <p:sp>
        <p:nvSpPr>
          <p:cNvPr id="4" name="Shape 2"/>
          <p:cNvSpPr/>
          <p:nvPr/>
        </p:nvSpPr>
        <p:spPr>
          <a:xfrm>
            <a:off x="6683216" y="1576626"/>
            <a:ext cx="476250" cy="22860"/>
          </a:xfrm>
          <a:prstGeom prst="roundRect">
            <a:avLst>
              <a:gd name="adj" fmla="val 291721"/>
            </a:avLst>
          </a:prstGeom>
          <a:solidFill>
            <a:srgbClr val="C7C7D0"/>
          </a:solidFill>
          <a:ln/>
        </p:spPr>
        <p:txBody>
          <a:bodyPr/>
          <a:lstStyle/>
          <a:p>
            <a:endParaRPr lang="en-US"/>
          </a:p>
        </p:txBody>
      </p:sp>
      <p:sp>
        <p:nvSpPr>
          <p:cNvPr id="5" name="Shape 3"/>
          <p:cNvSpPr/>
          <p:nvPr/>
        </p:nvSpPr>
        <p:spPr>
          <a:xfrm>
            <a:off x="7136606" y="1409462"/>
            <a:ext cx="357188" cy="357188"/>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6" name="Text 4"/>
          <p:cNvSpPr/>
          <p:nvPr/>
        </p:nvSpPr>
        <p:spPr>
          <a:xfrm>
            <a:off x="7196137" y="1439228"/>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3C3939"/>
                </a:solidFill>
                <a:latin typeface="Raleway" pitchFamily="34" charset="0"/>
                <a:ea typeface="Raleway" pitchFamily="34" charset="-122"/>
                <a:cs typeface="Raleway" pitchFamily="34" charset="-120"/>
              </a:rPr>
              <a:t>1</a:t>
            </a:r>
            <a:endParaRPr lang="en-US" sz="1850" dirty="0"/>
          </a:p>
        </p:txBody>
      </p:sp>
      <p:sp>
        <p:nvSpPr>
          <p:cNvPr id="7" name="Text 5"/>
          <p:cNvSpPr/>
          <p:nvPr/>
        </p:nvSpPr>
        <p:spPr>
          <a:xfrm>
            <a:off x="4536758" y="1463993"/>
            <a:ext cx="1984653" cy="248007"/>
          </a:xfrm>
          <a:prstGeom prst="rect">
            <a:avLst/>
          </a:prstGeom>
          <a:noFill/>
          <a:ln/>
        </p:spPr>
        <p:txBody>
          <a:bodyPr wrap="none" lIns="0" tIns="0" rIns="0" bIns="0" rtlCol="0" anchor="t"/>
          <a:lstStyle/>
          <a:p>
            <a:pPr marL="0" indent="0" algn="r">
              <a:lnSpc>
                <a:spcPts val="1950"/>
              </a:lnSpc>
              <a:buNone/>
            </a:pPr>
            <a:r>
              <a:rPr lang="en-US" sz="1550" dirty="0">
                <a:solidFill>
                  <a:srgbClr val="3C3939"/>
                </a:solidFill>
                <a:latin typeface="Raleway" pitchFamily="34" charset="0"/>
                <a:ea typeface="Raleway" pitchFamily="34" charset="-122"/>
                <a:cs typeface="Raleway" pitchFamily="34" charset="-120"/>
              </a:rPr>
              <a:t>Start with Raw Data</a:t>
            </a:r>
            <a:endParaRPr lang="en-US" sz="1550" dirty="0"/>
          </a:p>
        </p:txBody>
      </p:sp>
      <p:sp>
        <p:nvSpPr>
          <p:cNvPr id="8" name="Text 6"/>
          <p:cNvSpPr/>
          <p:nvPr/>
        </p:nvSpPr>
        <p:spPr>
          <a:xfrm>
            <a:off x="793790" y="1788200"/>
            <a:ext cx="5727621" cy="228600"/>
          </a:xfrm>
          <a:prstGeom prst="rect">
            <a:avLst/>
          </a:prstGeom>
          <a:noFill/>
          <a:ln/>
        </p:spPr>
        <p:txBody>
          <a:bodyPr wrap="none" lIns="0" tIns="0" rIns="0" bIns="0" rtlCol="0" anchor="t"/>
          <a:lstStyle/>
          <a:p>
            <a:pPr marL="0" indent="0" algn="r">
              <a:lnSpc>
                <a:spcPts val="1800"/>
              </a:lnSpc>
              <a:buNone/>
            </a:pPr>
            <a:r>
              <a:rPr lang="en-US" sz="1250" dirty="0">
                <a:solidFill>
                  <a:srgbClr val="3C3939"/>
                </a:solidFill>
                <a:latin typeface="Roboto" pitchFamily="34" charset="0"/>
                <a:ea typeface="Roboto" pitchFamily="34" charset="-122"/>
                <a:cs typeface="Roboto" pitchFamily="34" charset="-120"/>
              </a:rPr>
              <a:t>Your messy, real-world dataset with all its quirks and problems</a:t>
            </a:r>
            <a:endParaRPr lang="en-US" sz="1250" dirty="0"/>
          </a:p>
        </p:txBody>
      </p:sp>
      <p:sp>
        <p:nvSpPr>
          <p:cNvPr id="9" name="Shape 7"/>
          <p:cNvSpPr/>
          <p:nvPr/>
        </p:nvSpPr>
        <p:spPr>
          <a:xfrm>
            <a:off x="7470934" y="2465665"/>
            <a:ext cx="476250" cy="22860"/>
          </a:xfrm>
          <a:prstGeom prst="roundRect">
            <a:avLst>
              <a:gd name="adj" fmla="val 291721"/>
            </a:avLst>
          </a:prstGeom>
          <a:solidFill>
            <a:srgbClr val="C7C7D0"/>
          </a:solidFill>
          <a:ln/>
        </p:spPr>
        <p:txBody>
          <a:bodyPr/>
          <a:lstStyle/>
          <a:p>
            <a:endParaRPr lang="en-US"/>
          </a:p>
        </p:txBody>
      </p:sp>
      <p:sp>
        <p:nvSpPr>
          <p:cNvPr id="10" name="Shape 8"/>
          <p:cNvSpPr/>
          <p:nvPr/>
        </p:nvSpPr>
        <p:spPr>
          <a:xfrm>
            <a:off x="7136606" y="2298502"/>
            <a:ext cx="357188" cy="357188"/>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1" name="Text 9"/>
          <p:cNvSpPr/>
          <p:nvPr/>
        </p:nvSpPr>
        <p:spPr>
          <a:xfrm>
            <a:off x="7196137" y="2328267"/>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3C3939"/>
                </a:solidFill>
                <a:latin typeface="Raleway" pitchFamily="34" charset="0"/>
                <a:ea typeface="Raleway" pitchFamily="34" charset="-122"/>
                <a:cs typeface="Raleway" pitchFamily="34" charset="-120"/>
              </a:rPr>
              <a:t>2</a:t>
            </a:r>
            <a:endParaRPr lang="en-US" sz="1850" dirty="0"/>
          </a:p>
        </p:txBody>
      </p:sp>
      <p:sp>
        <p:nvSpPr>
          <p:cNvPr id="12" name="Text 10"/>
          <p:cNvSpPr/>
          <p:nvPr/>
        </p:nvSpPr>
        <p:spPr>
          <a:xfrm>
            <a:off x="8108990" y="2353032"/>
            <a:ext cx="2064187"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Handle Missing Values</a:t>
            </a:r>
            <a:endParaRPr lang="en-US" sz="1550" dirty="0"/>
          </a:p>
        </p:txBody>
      </p:sp>
      <p:sp>
        <p:nvSpPr>
          <p:cNvPr id="13" name="Text 11"/>
          <p:cNvSpPr/>
          <p:nvPr/>
        </p:nvSpPr>
        <p:spPr>
          <a:xfrm>
            <a:off x="8108990" y="2677239"/>
            <a:ext cx="5727621" cy="228600"/>
          </a:xfrm>
          <a:prstGeom prst="rect">
            <a:avLst/>
          </a:prstGeom>
          <a:noFill/>
          <a:ln/>
        </p:spPr>
        <p:txBody>
          <a:bodyPr wrap="none" lIns="0" tIns="0" rIns="0" bIns="0" rtlCol="0" anchor="t"/>
          <a:lstStyle/>
          <a:p>
            <a:pPr marL="0" indent="0" algn="l">
              <a:lnSpc>
                <a:spcPts val="1800"/>
              </a:lnSpc>
              <a:buNone/>
            </a:pPr>
            <a:r>
              <a:rPr lang="en-US" sz="1250" dirty="0">
                <a:solidFill>
                  <a:srgbClr val="3C3939"/>
                </a:solidFill>
                <a:latin typeface="Roboto" pitchFamily="34" charset="0"/>
                <a:ea typeface="Roboto" pitchFamily="34" charset="-122"/>
                <a:cs typeface="Roboto" pitchFamily="34" charset="-120"/>
              </a:rPr>
              <a:t>Fill in the blanks using appropriate strategies</a:t>
            </a:r>
            <a:endParaRPr lang="en-US" sz="1250" dirty="0"/>
          </a:p>
        </p:txBody>
      </p:sp>
      <p:sp>
        <p:nvSpPr>
          <p:cNvPr id="14" name="Shape 12"/>
          <p:cNvSpPr/>
          <p:nvPr/>
        </p:nvSpPr>
        <p:spPr>
          <a:xfrm>
            <a:off x="6683216" y="3254931"/>
            <a:ext cx="476250" cy="22860"/>
          </a:xfrm>
          <a:prstGeom prst="roundRect">
            <a:avLst>
              <a:gd name="adj" fmla="val 291721"/>
            </a:avLst>
          </a:prstGeom>
          <a:solidFill>
            <a:srgbClr val="C7C7D0"/>
          </a:solidFill>
          <a:ln/>
        </p:spPr>
        <p:txBody>
          <a:bodyPr/>
          <a:lstStyle/>
          <a:p>
            <a:endParaRPr lang="en-US"/>
          </a:p>
        </p:txBody>
      </p:sp>
      <p:sp>
        <p:nvSpPr>
          <p:cNvPr id="15" name="Shape 13"/>
          <p:cNvSpPr/>
          <p:nvPr/>
        </p:nvSpPr>
        <p:spPr>
          <a:xfrm>
            <a:off x="7136606" y="3087767"/>
            <a:ext cx="357188" cy="357188"/>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6" name="Text 14"/>
          <p:cNvSpPr/>
          <p:nvPr/>
        </p:nvSpPr>
        <p:spPr>
          <a:xfrm>
            <a:off x="7196137" y="3117533"/>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3C3939"/>
                </a:solidFill>
                <a:latin typeface="Raleway" pitchFamily="34" charset="0"/>
                <a:ea typeface="Raleway" pitchFamily="34" charset="-122"/>
                <a:cs typeface="Raleway" pitchFamily="34" charset="-120"/>
              </a:rPr>
              <a:t>3</a:t>
            </a:r>
            <a:endParaRPr lang="en-US" sz="1850" dirty="0"/>
          </a:p>
        </p:txBody>
      </p:sp>
      <p:sp>
        <p:nvSpPr>
          <p:cNvPr id="17" name="Text 15"/>
          <p:cNvSpPr/>
          <p:nvPr/>
        </p:nvSpPr>
        <p:spPr>
          <a:xfrm>
            <a:off x="4536758" y="3142298"/>
            <a:ext cx="1984653" cy="248007"/>
          </a:xfrm>
          <a:prstGeom prst="rect">
            <a:avLst/>
          </a:prstGeom>
          <a:noFill/>
          <a:ln/>
        </p:spPr>
        <p:txBody>
          <a:bodyPr wrap="none" lIns="0" tIns="0" rIns="0" bIns="0" rtlCol="0" anchor="t"/>
          <a:lstStyle/>
          <a:p>
            <a:pPr marL="0" indent="0" algn="r">
              <a:lnSpc>
                <a:spcPts val="1950"/>
              </a:lnSpc>
              <a:buNone/>
            </a:pPr>
            <a:r>
              <a:rPr lang="en-US" sz="1550" dirty="0">
                <a:solidFill>
                  <a:srgbClr val="3C3939"/>
                </a:solidFill>
                <a:latin typeface="Raleway" pitchFamily="34" charset="0"/>
                <a:ea typeface="Raleway" pitchFamily="34" charset="-122"/>
                <a:cs typeface="Raleway" pitchFamily="34" charset="-120"/>
              </a:rPr>
              <a:t>Encode Categories</a:t>
            </a:r>
            <a:endParaRPr lang="en-US" sz="1550" dirty="0"/>
          </a:p>
        </p:txBody>
      </p:sp>
      <p:sp>
        <p:nvSpPr>
          <p:cNvPr id="18" name="Text 16"/>
          <p:cNvSpPr/>
          <p:nvPr/>
        </p:nvSpPr>
        <p:spPr>
          <a:xfrm>
            <a:off x="793790" y="3466505"/>
            <a:ext cx="5727621" cy="228600"/>
          </a:xfrm>
          <a:prstGeom prst="rect">
            <a:avLst/>
          </a:prstGeom>
          <a:noFill/>
          <a:ln/>
        </p:spPr>
        <p:txBody>
          <a:bodyPr wrap="none" lIns="0" tIns="0" rIns="0" bIns="0" rtlCol="0" anchor="t"/>
          <a:lstStyle/>
          <a:p>
            <a:pPr marL="0" indent="0" algn="r">
              <a:lnSpc>
                <a:spcPts val="1800"/>
              </a:lnSpc>
              <a:buNone/>
            </a:pPr>
            <a:r>
              <a:rPr lang="en-US" sz="1250" dirty="0">
                <a:solidFill>
                  <a:srgbClr val="3C3939"/>
                </a:solidFill>
                <a:latin typeface="Roboto" pitchFamily="34" charset="0"/>
                <a:ea typeface="Roboto" pitchFamily="34" charset="-122"/>
                <a:cs typeface="Roboto" pitchFamily="34" charset="-120"/>
              </a:rPr>
              <a:t>Convert text categories to numbers using label or one-hot encoding</a:t>
            </a:r>
            <a:endParaRPr lang="en-US" sz="1250" dirty="0"/>
          </a:p>
        </p:txBody>
      </p:sp>
      <p:sp>
        <p:nvSpPr>
          <p:cNvPr id="19" name="Shape 17"/>
          <p:cNvSpPr/>
          <p:nvPr/>
        </p:nvSpPr>
        <p:spPr>
          <a:xfrm>
            <a:off x="7470934" y="4044315"/>
            <a:ext cx="476250" cy="22860"/>
          </a:xfrm>
          <a:prstGeom prst="roundRect">
            <a:avLst>
              <a:gd name="adj" fmla="val 291721"/>
            </a:avLst>
          </a:prstGeom>
          <a:solidFill>
            <a:srgbClr val="C7C7D0"/>
          </a:solidFill>
          <a:ln/>
        </p:spPr>
        <p:txBody>
          <a:bodyPr/>
          <a:lstStyle/>
          <a:p>
            <a:endParaRPr lang="en-US"/>
          </a:p>
        </p:txBody>
      </p:sp>
      <p:sp>
        <p:nvSpPr>
          <p:cNvPr id="20" name="Shape 18"/>
          <p:cNvSpPr/>
          <p:nvPr/>
        </p:nvSpPr>
        <p:spPr>
          <a:xfrm>
            <a:off x="7136606" y="3877151"/>
            <a:ext cx="357188" cy="357188"/>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21" name="Text 19"/>
          <p:cNvSpPr/>
          <p:nvPr/>
        </p:nvSpPr>
        <p:spPr>
          <a:xfrm>
            <a:off x="7196137" y="3906917"/>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3C3939"/>
                </a:solidFill>
                <a:latin typeface="Raleway" pitchFamily="34" charset="0"/>
                <a:ea typeface="Raleway" pitchFamily="34" charset="-122"/>
                <a:cs typeface="Raleway" pitchFamily="34" charset="-120"/>
              </a:rPr>
              <a:t>4</a:t>
            </a:r>
            <a:endParaRPr lang="en-US" sz="1850" dirty="0"/>
          </a:p>
        </p:txBody>
      </p:sp>
      <p:sp>
        <p:nvSpPr>
          <p:cNvPr id="22" name="Text 20"/>
          <p:cNvSpPr/>
          <p:nvPr/>
        </p:nvSpPr>
        <p:spPr>
          <a:xfrm>
            <a:off x="8108990" y="393168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Create New Features</a:t>
            </a:r>
            <a:endParaRPr lang="en-US" sz="1550" dirty="0"/>
          </a:p>
        </p:txBody>
      </p:sp>
      <p:sp>
        <p:nvSpPr>
          <p:cNvPr id="23" name="Text 21"/>
          <p:cNvSpPr/>
          <p:nvPr/>
        </p:nvSpPr>
        <p:spPr>
          <a:xfrm>
            <a:off x="8108990" y="4255889"/>
            <a:ext cx="5727621" cy="228600"/>
          </a:xfrm>
          <a:prstGeom prst="rect">
            <a:avLst/>
          </a:prstGeom>
          <a:noFill/>
          <a:ln/>
        </p:spPr>
        <p:txBody>
          <a:bodyPr wrap="none" lIns="0" tIns="0" rIns="0" bIns="0" rtlCol="0" anchor="t"/>
          <a:lstStyle/>
          <a:p>
            <a:pPr marL="0" indent="0" algn="l">
              <a:lnSpc>
                <a:spcPts val="1800"/>
              </a:lnSpc>
              <a:buNone/>
            </a:pPr>
            <a:r>
              <a:rPr lang="en-US" sz="1250" dirty="0">
                <a:solidFill>
                  <a:srgbClr val="3C3939"/>
                </a:solidFill>
                <a:latin typeface="Roboto" pitchFamily="34" charset="0"/>
                <a:ea typeface="Roboto" pitchFamily="34" charset="-122"/>
                <a:cs typeface="Roboto" pitchFamily="34" charset="-120"/>
              </a:rPr>
              <a:t>Engineer creative features that might boost your model's understanding</a:t>
            </a:r>
            <a:endParaRPr lang="en-US" sz="1250" dirty="0"/>
          </a:p>
        </p:txBody>
      </p:sp>
      <p:sp>
        <p:nvSpPr>
          <p:cNvPr id="24" name="Shape 22"/>
          <p:cNvSpPr/>
          <p:nvPr/>
        </p:nvSpPr>
        <p:spPr>
          <a:xfrm>
            <a:off x="6683216" y="4833699"/>
            <a:ext cx="476250" cy="22860"/>
          </a:xfrm>
          <a:prstGeom prst="roundRect">
            <a:avLst>
              <a:gd name="adj" fmla="val 291721"/>
            </a:avLst>
          </a:prstGeom>
          <a:solidFill>
            <a:srgbClr val="C7C7D0"/>
          </a:solidFill>
          <a:ln/>
        </p:spPr>
        <p:txBody>
          <a:bodyPr/>
          <a:lstStyle/>
          <a:p>
            <a:endParaRPr lang="en-US"/>
          </a:p>
        </p:txBody>
      </p:sp>
      <p:sp>
        <p:nvSpPr>
          <p:cNvPr id="25" name="Shape 23"/>
          <p:cNvSpPr/>
          <p:nvPr/>
        </p:nvSpPr>
        <p:spPr>
          <a:xfrm>
            <a:off x="7136606" y="4666536"/>
            <a:ext cx="357188" cy="357188"/>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26" name="Text 24"/>
          <p:cNvSpPr/>
          <p:nvPr/>
        </p:nvSpPr>
        <p:spPr>
          <a:xfrm>
            <a:off x="7196137" y="4696301"/>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3C3939"/>
                </a:solidFill>
                <a:latin typeface="Raleway" pitchFamily="34" charset="0"/>
                <a:ea typeface="Raleway" pitchFamily="34" charset="-122"/>
                <a:cs typeface="Raleway" pitchFamily="34" charset="-120"/>
              </a:rPr>
              <a:t>5</a:t>
            </a:r>
            <a:endParaRPr lang="en-US" sz="1850" dirty="0"/>
          </a:p>
        </p:txBody>
      </p:sp>
      <p:sp>
        <p:nvSpPr>
          <p:cNvPr id="27" name="Text 25"/>
          <p:cNvSpPr/>
          <p:nvPr/>
        </p:nvSpPr>
        <p:spPr>
          <a:xfrm>
            <a:off x="4536758" y="4721066"/>
            <a:ext cx="1984653" cy="248007"/>
          </a:xfrm>
          <a:prstGeom prst="rect">
            <a:avLst/>
          </a:prstGeom>
          <a:noFill/>
          <a:ln/>
        </p:spPr>
        <p:txBody>
          <a:bodyPr wrap="none" lIns="0" tIns="0" rIns="0" bIns="0" rtlCol="0" anchor="t"/>
          <a:lstStyle/>
          <a:p>
            <a:pPr marL="0" indent="0" algn="r">
              <a:lnSpc>
                <a:spcPts val="1950"/>
              </a:lnSpc>
              <a:buNone/>
            </a:pPr>
            <a:r>
              <a:rPr lang="en-US" sz="1550" dirty="0">
                <a:solidFill>
                  <a:srgbClr val="3C3939"/>
                </a:solidFill>
                <a:latin typeface="Raleway" pitchFamily="34" charset="0"/>
                <a:ea typeface="Raleway" pitchFamily="34" charset="-122"/>
                <a:cs typeface="Raleway" pitchFamily="34" charset="-120"/>
              </a:rPr>
              <a:t>Scale Your Data</a:t>
            </a:r>
            <a:endParaRPr lang="en-US" sz="1550" dirty="0"/>
          </a:p>
        </p:txBody>
      </p:sp>
      <p:sp>
        <p:nvSpPr>
          <p:cNvPr id="28" name="Text 26"/>
          <p:cNvSpPr/>
          <p:nvPr/>
        </p:nvSpPr>
        <p:spPr>
          <a:xfrm>
            <a:off x="793790" y="5045273"/>
            <a:ext cx="5727621" cy="228600"/>
          </a:xfrm>
          <a:prstGeom prst="rect">
            <a:avLst/>
          </a:prstGeom>
          <a:noFill/>
          <a:ln/>
        </p:spPr>
        <p:txBody>
          <a:bodyPr wrap="none" lIns="0" tIns="0" rIns="0" bIns="0" rtlCol="0" anchor="t"/>
          <a:lstStyle/>
          <a:p>
            <a:pPr marL="0" indent="0" algn="r">
              <a:lnSpc>
                <a:spcPts val="1800"/>
              </a:lnSpc>
              <a:buNone/>
            </a:pPr>
            <a:r>
              <a:rPr lang="en-US" sz="1250" dirty="0">
                <a:solidFill>
                  <a:srgbClr val="3C3939"/>
                </a:solidFill>
                <a:latin typeface="Roboto" pitchFamily="34" charset="0"/>
                <a:ea typeface="Roboto" pitchFamily="34" charset="-122"/>
                <a:cs typeface="Roboto" pitchFamily="34" charset="-120"/>
              </a:rPr>
              <a:t>Apply standardization or normalization to put features on equal footing</a:t>
            </a:r>
            <a:endParaRPr lang="en-US" sz="1250" dirty="0"/>
          </a:p>
        </p:txBody>
      </p:sp>
      <p:sp>
        <p:nvSpPr>
          <p:cNvPr id="29" name="Shape 27"/>
          <p:cNvSpPr/>
          <p:nvPr/>
        </p:nvSpPr>
        <p:spPr>
          <a:xfrm>
            <a:off x="7470934" y="5623084"/>
            <a:ext cx="476250" cy="22860"/>
          </a:xfrm>
          <a:prstGeom prst="roundRect">
            <a:avLst>
              <a:gd name="adj" fmla="val 291721"/>
            </a:avLst>
          </a:prstGeom>
          <a:solidFill>
            <a:srgbClr val="C7C7D0"/>
          </a:solidFill>
          <a:ln/>
        </p:spPr>
        <p:txBody>
          <a:bodyPr/>
          <a:lstStyle/>
          <a:p>
            <a:endParaRPr lang="en-US"/>
          </a:p>
        </p:txBody>
      </p:sp>
      <p:sp>
        <p:nvSpPr>
          <p:cNvPr id="30" name="Shape 28"/>
          <p:cNvSpPr/>
          <p:nvPr/>
        </p:nvSpPr>
        <p:spPr>
          <a:xfrm>
            <a:off x="7136606" y="5455920"/>
            <a:ext cx="357188" cy="357188"/>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31" name="Text 29"/>
          <p:cNvSpPr/>
          <p:nvPr/>
        </p:nvSpPr>
        <p:spPr>
          <a:xfrm>
            <a:off x="7196137" y="5485686"/>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3C3939"/>
                </a:solidFill>
                <a:latin typeface="Raleway" pitchFamily="34" charset="0"/>
                <a:ea typeface="Raleway" pitchFamily="34" charset="-122"/>
                <a:cs typeface="Raleway" pitchFamily="34" charset="-120"/>
              </a:rPr>
              <a:t>6</a:t>
            </a:r>
            <a:endParaRPr lang="en-US" sz="1850" dirty="0"/>
          </a:p>
        </p:txBody>
      </p:sp>
      <p:sp>
        <p:nvSpPr>
          <p:cNvPr id="32" name="Text 30"/>
          <p:cNvSpPr/>
          <p:nvPr/>
        </p:nvSpPr>
        <p:spPr>
          <a:xfrm>
            <a:off x="8108990" y="551045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Select Best Features</a:t>
            </a:r>
            <a:endParaRPr lang="en-US" sz="1550" dirty="0"/>
          </a:p>
        </p:txBody>
      </p:sp>
      <p:sp>
        <p:nvSpPr>
          <p:cNvPr id="33" name="Text 31"/>
          <p:cNvSpPr/>
          <p:nvPr/>
        </p:nvSpPr>
        <p:spPr>
          <a:xfrm>
            <a:off x="8108990" y="5834658"/>
            <a:ext cx="5727621" cy="228600"/>
          </a:xfrm>
          <a:prstGeom prst="rect">
            <a:avLst/>
          </a:prstGeom>
          <a:noFill/>
          <a:ln/>
        </p:spPr>
        <p:txBody>
          <a:bodyPr wrap="none" lIns="0" tIns="0" rIns="0" bIns="0" rtlCol="0" anchor="t"/>
          <a:lstStyle/>
          <a:p>
            <a:pPr marL="0" indent="0" algn="l">
              <a:lnSpc>
                <a:spcPts val="1800"/>
              </a:lnSpc>
              <a:buNone/>
            </a:pPr>
            <a:r>
              <a:rPr lang="en-US" sz="1250" dirty="0">
                <a:solidFill>
                  <a:srgbClr val="3C3939"/>
                </a:solidFill>
                <a:latin typeface="Roboto" pitchFamily="34" charset="0"/>
                <a:ea typeface="Roboto" pitchFamily="34" charset="-122"/>
                <a:cs typeface="Roboto" pitchFamily="34" charset="-120"/>
              </a:rPr>
              <a:t>Keep only the features that truly matter for prediction</a:t>
            </a:r>
            <a:endParaRPr lang="en-US" sz="1250" dirty="0"/>
          </a:p>
        </p:txBody>
      </p:sp>
      <p:sp>
        <p:nvSpPr>
          <p:cNvPr id="34" name="Shape 32"/>
          <p:cNvSpPr/>
          <p:nvPr/>
        </p:nvSpPr>
        <p:spPr>
          <a:xfrm>
            <a:off x="6683216" y="6412468"/>
            <a:ext cx="476250" cy="22860"/>
          </a:xfrm>
          <a:prstGeom prst="roundRect">
            <a:avLst>
              <a:gd name="adj" fmla="val 291721"/>
            </a:avLst>
          </a:prstGeom>
          <a:solidFill>
            <a:srgbClr val="C7C7D0"/>
          </a:solidFill>
          <a:ln/>
        </p:spPr>
        <p:txBody>
          <a:bodyPr/>
          <a:lstStyle/>
          <a:p>
            <a:endParaRPr lang="en-US"/>
          </a:p>
        </p:txBody>
      </p:sp>
      <p:sp>
        <p:nvSpPr>
          <p:cNvPr id="35" name="Shape 33"/>
          <p:cNvSpPr/>
          <p:nvPr/>
        </p:nvSpPr>
        <p:spPr>
          <a:xfrm>
            <a:off x="7136606" y="6245304"/>
            <a:ext cx="357188" cy="357188"/>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36" name="Text 34"/>
          <p:cNvSpPr/>
          <p:nvPr/>
        </p:nvSpPr>
        <p:spPr>
          <a:xfrm>
            <a:off x="7196137" y="6275070"/>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3C3939"/>
                </a:solidFill>
                <a:latin typeface="Raleway" pitchFamily="34" charset="0"/>
                <a:ea typeface="Raleway" pitchFamily="34" charset="-122"/>
                <a:cs typeface="Raleway" pitchFamily="34" charset="-120"/>
              </a:rPr>
              <a:t>7</a:t>
            </a:r>
            <a:endParaRPr lang="en-US" sz="1850" dirty="0"/>
          </a:p>
        </p:txBody>
      </p:sp>
      <p:sp>
        <p:nvSpPr>
          <p:cNvPr id="37" name="Text 35"/>
          <p:cNvSpPr/>
          <p:nvPr/>
        </p:nvSpPr>
        <p:spPr>
          <a:xfrm>
            <a:off x="4536758" y="6299835"/>
            <a:ext cx="1984653" cy="248007"/>
          </a:xfrm>
          <a:prstGeom prst="rect">
            <a:avLst/>
          </a:prstGeom>
          <a:noFill/>
          <a:ln/>
        </p:spPr>
        <p:txBody>
          <a:bodyPr wrap="none" lIns="0" tIns="0" rIns="0" bIns="0" rtlCol="0" anchor="t"/>
          <a:lstStyle/>
          <a:p>
            <a:pPr marL="0" indent="0" algn="r">
              <a:lnSpc>
                <a:spcPts val="1950"/>
              </a:lnSpc>
              <a:buNone/>
            </a:pPr>
            <a:r>
              <a:rPr lang="en-US" sz="1550" dirty="0">
                <a:solidFill>
                  <a:srgbClr val="3C3939"/>
                </a:solidFill>
                <a:latin typeface="Raleway" pitchFamily="34" charset="0"/>
                <a:ea typeface="Raleway" pitchFamily="34" charset="-122"/>
                <a:cs typeface="Raleway" pitchFamily="34" charset="-120"/>
              </a:rPr>
              <a:t>Train Your Model!</a:t>
            </a:r>
            <a:endParaRPr lang="en-US" sz="1550" dirty="0"/>
          </a:p>
        </p:txBody>
      </p:sp>
      <p:sp>
        <p:nvSpPr>
          <p:cNvPr id="38" name="Text 36"/>
          <p:cNvSpPr/>
          <p:nvPr/>
        </p:nvSpPr>
        <p:spPr>
          <a:xfrm>
            <a:off x="793790" y="6624042"/>
            <a:ext cx="5727621" cy="228600"/>
          </a:xfrm>
          <a:prstGeom prst="rect">
            <a:avLst/>
          </a:prstGeom>
          <a:noFill/>
          <a:ln/>
        </p:spPr>
        <p:txBody>
          <a:bodyPr wrap="none" lIns="0" tIns="0" rIns="0" bIns="0" rtlCol="0" anchor="t"/>
          <a:lstStyle/>
          <a:p>
            <a:pPr marL="0" indent="0" algn="r">
              <a:lnSpc>
                <a:spcPts val="1800"/>
              </a:lnSpc>
              <a:buNone/>
            </a:pPr>
            <a:r>
              <a:rPr lang="en-US" sz="1250" dirty="0">
                <a:solidFill>
                  <a:srgbClr val="3C3939"/>
                </a:solidFill>
                <a:latin typeface="Roboto" pitchFamily="34" charset="0"/>
                <a:ea typeface="Roboto" pitchFamily="34" charset="-122"/>
                <a:cs typeface="Roboto" pitchFamily="34" charset="-120"/>
              </a:rPr>
              <a:t>Feed your beautifully engineered features into your machine learning algorithm</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d258917-277f-42cd-a3cd-14c4e9ee58bc}" enabled="1" method="Standard" siteId="{38ae3bcd-9579-4fd4-adda-b42e1495d55a}" contentBits="0" removed="0"/>
</clbl:labelList>
</file>

<file path=docProps/app.xml><?xml version="1.0" encoding="utf-8"?>
<Properties xmlns="http://schemas.openxmlformats.org/officeDocument/2006/extended-properties" xmlns:vt="http://schemas.openxmlformats.org/officeDocument/2006/docPropsVTypes">
  <TotalTime>0</TotalTime>
  <Words>1417</Words>
  <Application>Microsoft Office PowerPoint</Application>
  <PresentationFormat>Custom</PresentationFormat>
  <Paragraphs>117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Raleway</vt:lpstr>
      <vt:lpstr>Roboto</vt:lpstr>
      <vt:lpstr>Raleway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Jasthi, Jasthi (DI SW PLM LCS DEVOPS)</cp:lastModifiedBy>
  <cp:revision>2</cp:revision>
  <dcterms:created xsi:type="dcterms:W3CDTF">2026-01-17T14:52:38Z</dcterms:created>
  <dcterms:modified xsi:type="dcterms:W3CDTF">2026-01-17T14:57:09Z</dcterms:modified>
</cp:coreProperties>
</file>